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9"/>
  </p:notesMasterIdLst>
  <p:sldIdLst>
    <p:sldId id="256" r:id="rId2"/>
    <p:sldId id="258" r:id="rId3"/>
    <p:sldId id="260" r:id="rId4"/>
    <p:sldId id="259" r:id="rId5"/>
    <p:sldId id="261" r:id="rId6"/>
    <p:sldId id="262" r:id="rId7"/>
    <p:sldId id="306" r:id="rId8"/>
    <p:sldId id="263" r:id="rId9"/>
    <p:sldId id="264" r:id="rId10"/>
    <p:sldId id="295" r:id="rId11"/>
    <p:sldId id="290" r:id="rId12"/>
    <p:sldId id="291" r:id="rId13"/>
    <p:sldId id="292" r:id="rId14"/>
    <p:sldId id="297" r:id="rId15"/>
    <p:sldId id="293" r:id="rId16"/>
    <p:sldId id="296" r:id="rId17"/>
    <p:sldId id="294" r:id="rId18"/>
    <p:sldId id="307" r:id="rId19"/>
    <p:sldId id="298" r:id="rId20"/>
    <p:sldId id="299" r:id="rId21"/>
    <p:sldId id="300" r:id="rId22"/>
    <p:sldId id="301" r:id="rId23"/>
    <p:sldId id="303" r:id="rId24"/>
    <p:sldId id="304" r:id="rId25"/>
    <p:sldId id="305" r:id="rId26"/>
    <p:sldId id="266" r:id="rId27"/>
    <p:sldId id="302" r:id="rId28"/>
  </p:sldIdLst>
  <p:sldSz cx="9144000" cy="5143500" type="screen16x9"/>
  <p:notesSz cx="6858000" cy="9144000"/>
  <p:embeddedFontLst>
    <p:embeddedFont>
      <p:font typeface="Raleway" charset="0"/>
      <p:regular r:id="rId30"/>
      <p:bold r:id="rId31"/>
      <p:italic r:id="rId32"/>
      <p:boldItalic r:id="rId33"/>
    </p:embeddedFont>
    <p:embeddedFont>
      <p:font typeface="Manrope" charset="0"/>
      <p:regular r:id="rId34"/>
      <p:bold r:id="rId35"/>
    </p:embeddedFont>
    <p:embeddedFont>
      <p:font typeface="Carattere" charset="0"/>
      <p:regular r:id="rId36"/>
    </p:embeddedFont>
    <p:embeddedFont>
      <p:font typeface="Inter" charset="0"/>
      <p:regular r:id="rId37"/>
      <p:bold r:id="rId38"/>
      <p:italic r:id="rId39"/>
      <p:boldItalic r:id="rId40"/>
    </p:embeddedFont>
    <p:embeddedFont>
      <p:font typeface="Rockwell" pitchFamily="18" charset="0"/>
      <p:regular r:id="rId41"/>
      <p:bold r:id="rId42"/>
      <p:italic r:id="rId43"/>
      <p:boldItalic r:id="rId44"/>
    </p:embeddedFont>
    <p:embeddedFont>
      <p:font typeface="Copperplate Gothic Light" pitchFamily="34" charset="0"/>
      <p:regular r:id="rId45"/>
    </p:embeddedFont>
    <p:embeddedFont>
      <p:font typeface="Anaheim" charset="0"/>
      <p:regular r:id="rId46"/>
      <p:bold r:id="rId47"/>
    </p:embeddedFont>
    <p:embeddedFont>
      <p:font typeface="Open Sans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965833B-5B36-48FC-B07E-425D9C3EE3C1}">
  <a:tblStyle styleId="{C965833B-5B36-48FC-B07E-425D9C3EE3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276" y="-4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58730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bf5cb345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bf5cb345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bf5cb345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bf5cb345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27675" y="200750"/>
            <a:ext cx="45939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27675" y="4206575"/>
            <a:ext cx="45939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363525" y="0"/>
            <a:ext cx="37806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327675" y="251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26522"/>
            <a:ext cx="734700" cy="63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lt1"/>
                </a:solidFill>
                <a:latin typeface="Carattere"/>
                <a:ea typeface="Carattere"/>
                <a:cs typeface="Carattere"/>
                <a:sym typeface="Caratte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947428"/>
            <a:ext cx="734700" cy="63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lt1"/>
                </a:solidFill>
                <a:latin typeface="Carattere"/>
                <a:ea typeface="Carattere"/>
                <a:cs typeface="Carattere"/>
                <a:sym typeface="Caratte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4883325" y="1326522"/>
            <a:ext cx="734700" cy="63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lt1"/>
                </a:solidFill>
                <a:latin typeface="Carattere"/>
                <a:ea typeface="Carattere"/>
                <a:cs typeface="Carattere"/>
                <a:sym typeface="Caratte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4883325" y="2947428"/>
            <a:ext cx="734700" cy="63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lt1"/>
                </a:solidFill>
                <a:latin typeface="Carattere"/>
                <a:ea typeface="Carattere"/>
                <a:cs typeface="Carattere"/>
                <a:sym typeface="Caratte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1345250" y="18471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6"/>
          </p:nvPr>
        </p:nvSpPr>
        <p:spPr>
          <a:xfrm>
            <a:off x="5508575" y="18471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7"/>
          </p:nvPr>
        </p:nvSpPr>
        <p:spPr>
          <a:xfrm>
            <a:off x="1345250" y="34680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8"/>
          </p:nvPr>
        </p:nvSpPr>
        <p:spPr>
          <a:xfrm>
            <a:off x="5508575" y="34680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713125" y="253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1025875" y="1046175"/>
            <a:ext cx="7675200" cy="9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1025875" y="2295775"/>
            <a:ext cx="5144400" cy="21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327675" y="209100"/>
            <a:ext cx="46698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791675" y="1432725"/>
            <a:ext cx="42057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>
            <a:spLocks noGrp="1"/>
          </p:cNvSpPr>
          <p:nvPr>
            <p:ph type="pic" idx="2"/>
          </p:nvPr>
        </p:nvSpPr>
        <p:spPr>
          <a:xfrm>
            <a:off x="5230800" y="0"/>
            <a:ext cx="3913200" cy="515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27675" y="253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3996925" y="1102300"/>
            <a:ext cx="4434000" cy="10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2"/>
          </p:nvPr>
        </p:nvSpPr>
        <p:spPr>
          <a:xfrm>
            <a:off x="3996925" y="2187975"/>
            <a:ext cx="4434000" cy="10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3"/>
          </p:nvPr>
        </p:nvSpPr>
        <p:spPr>
          <a:xfrm>
            <a:off x="3996925" y="3419900"/>
            <a:ext cx="4434000" cy="10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4"/>
          </p:nvPr>
        </p:nvSpPr>
        <p:spPr>
          <a:xfrm>
            <a:off x="1293325" y="1248700"/>
            <a:ext cx="2703600" cy="7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5"/>
          </p:nvPr>
        </p:nvSpPr>
        <p:spPr>
          <a:xfrm>
            <a:off x="1293495" y="2334300"/>
            <a:ext cx="2703600" cy="7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6"/>
          </p:nvPr>
        </p:nvSpPr>
        <p:spPr>
          <a:xfrm>
            <a:off x="1293495" y="3585500"/>
            <a:ext cx="2703600" cy="7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327675" y="253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ubTitle" idx="1"/>
          </p:nvPr>
        </p:nvSpPr>
        <p:spPr>
          <a:xfrm>
            <a:off x="995800" y="1398847"/>
            <a:ext cx="231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2"/>
          </p:nvPr>
        </p:nvSpPr>
        <p:spPr>
          <a:xfrm>
            <a:off x="3555586" y="1398847"/>
            <a:ext cx="231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3"/>
          </p:nvPr>
        </p:nvSpPr>
        <p:spPr>
          <a:xfrm>
            <a:off x="995800" y="3364251"/>
            <a:ext cx="231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4"/>
          </p:nvPr>
        </p:nvSpPr>
        <p:spPr>
          <a:xfrm>
            <a:off x="3555586" y="3364251"/>
            <a:ext cx="231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5"/>
          </p:nvPr>
        </p:nvSpPr>
        <p:spPr>
          <a:xfrm>
            <a:off x="6115373" y="1398847"/>
            <a:ext cx="231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6"/>
          </p:nvPr>
        </p:nvSpPr>
        <p:spPr>
          <a:xfrm>
            <a:off x="6115373" y="3364251"/>
            <a:ext cx="231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7"/>
          </p:nvPr>
        </p:nvSpPr>
        <p:spPr>
          <a:xfrm>
            <a:off x="995800" y="905563"/>
            <a:ext cx="2315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8"/>
          </p:nvPr>
        </p:nvSpPr>
        <p:spPr>
          <a:xfrm>
            <a:off x="3555586" y="905563"/>
            <a:ext cx="231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9"/>
          </p:nvPr>
        </p:nvSpPr>
        <p:spPr>
          <a:xfrm>
            <a:off x="6115373" y="905563"/>
            <a:ext cx="231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13"/>
          </p:nvPr>
        </p:nvSpPr>
        <p:spPr>
          <a:xfrm>
            <a:off x="995800" y="2867745"/>
            <a:ext cx="2315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4"/>
          </p:nvPr>
        </p:nvSpPr>
        <p:spPr>
          <a:xfrm>
            <a:off x="3555586" y="2867752"/>
            <a:ext cx="231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15"/>
          </p:nvPr>
        </p:nvSpPr>
        <p:spPr>
          <a:xfrm>
            <a:off x="6115373" y="2867752"/>
            <a:ext cx="231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27675" y="240475"/>
            <a:ext cx="55395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3998350" y="2042397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/>
          <p:nvPr/>
        </p:nvSpPr>
        <p:spPr>
          <a:xfrm>
            <a:off x="4447275" y="3757600"/>
            <a:ext cx="3999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icons, infographics &amp; images by </a:t>
            </a:r>
            <a:r>
              <a:rPr lang="en" sz="1000" b="1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0" y="0"/>
            <a:ext cx="3493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36000" y="2769250"/>
            <a:ext cx="4794900" cy="1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3636000" y="290650"/>
            <a:ext cx="13674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  <a:latin typeface="Carattere"/>
                <a:ea typeface="Carattere"/>
                <a:cs typeface="Carattere"/>
                <a:sym typeface="Caratte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27675" y="262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5230276" y="2574147"/>
            <a:ext cx="26823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995800" y="2574147"/>
            <a:ext cx="26823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995800" y="1659200"/>
            <a:ext cx="2682300" cy="7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5230277" y="1659200"/>
            <a:ext cx="2682300" cy="7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811975" y="878850"/>
            <a:ext cx="36372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811975" y="1966350"/>
            <a:ext cx="4294800" cy="24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40875"/>
            <a:ext cx="6576000" cy="16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>
            <a:spLocks noGrp="1"/>
          </p:cNvSpPr>
          <p:nvPr>
            <p:ph type="subTitle" idx="1"/>
          </p:nvPr>
        </p:nvSpPr>
        <p:spPr>
          <a:xfrm>
            <a:off x="1284000" y="31018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rope"/>
              <a:buNone/>
              <a:defRPr sz="2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rope"/>
              <a:buNone/>
              <a:defRPr sz="2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rope"/>
              <a:buNone/>
              <a:defRPr sz="2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rope"/>
              <a:buNone/>
              <a:defRPr sz="2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rope"/>
              <a:buNone/>
              <a:defRPr sz="2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rope"/>
              <a:buNone/>
              <a:defRPr sz="2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rope"/>
              <a:buNone/>
              <a:defRPr sz="2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rope"/>
              <a:buNone/>
              <a:defRPr sz="2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rope"/>
              <a:buNone/>
              <a:defRPr sz="2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5" r:id="rId15"/>
    <p:sldLayoutId id="2147483667" r:id="rId16"/>
    <p:sldLayoutId id="2147483668" r:id="rId17"/>
    <p:sldLayoutId id="2147483669" r:id="rId18"/>
  </p:sldLayoutIdLst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28"/>
          <p:cNvCxnSpPr/>
          <p:nvPr/>
        </p:nvCxnSpPr>
        <p:spPr>
          <a:xfrm>
            <a:off x="-38100" y="34861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28"/>
          <p:cNvSpPr txBox="1">
            <a:spLocks noGrp="1"/>
          </p:cNvSpPr>
          <p:nvPr>
            <p:ph type="ctrTitle"/>
          </p:nvPr>
        </p:nvSpPr>
        <p:spPr>
          <a:xfrm>
            <a:off x="327675" y="200750"/>
            <a:ext cx="45939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4000" spc="-1" dirty="0">
                <a:latin typeface="Rockwell" pitchFamily="18" charset="0"/>
              </a:rPr>
              <a:t>TASK 3: REQUIREMENT ANALYSIS</a:t>
            </a:r>
            <a:endParaRPr sz="4000" b="0" dirty="0"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228600" y="3943350"/>
            <a:ext cx="45939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pc="-1" dirty="0">
                <a:latin typeface="Copperplate Gothic Light" pitchFamily="34" charset="0"/>
                <a:ea typeface="DM Sans"/>
              </a:rPr>
              <a:t>Analyzing Satisfaction and Financial Impact in Cameroon</a:t>
            </a:r>
            <a:endParaRPr lang="en-US" spc="-1" dirty="0">
              <a:solidFill>
                <a:srgbClr val="000000"/>
              </a:solidFill>
              <a:latin typeface="Copperplate Gothic Light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Google Shape;1308;p50"/>
          <p:cNvGrpSpPr/>
          <p:nvPr/>
        </p:nvGrpSpPr>
        <p:grpSpPr>
          <a:xfrm>
            <a:off x="5464703" y="256266"/>
            <a:ext cx="2982094" cy="2080489"/>
            <a:chOff x="722459" y="2026426"/>
            <a:chExt cx="2507630" cy="1468266"/>
          </a:xfrm>
        </p:grpSpPr>
        <p:sp>
          <p:nvSpPr>
            <p:cNvPr id="8" name="Google Shape;1309;p50"/>
            <p:cNvSpPr/>
            <p:nvPr/>
          </p:nvSpPr>
          <p:spPr>
            <a:xfrm>
              <a:off x="1610539" y="2397143"/>
              <a:ext cx="726600" cy="726600"/>
            </a:xfrm>
            <a:prstGeom prst="ellipse">
              <a:avLst/>
            </a:prstGeom>
            <a:noFill/>
            <a:ln w="28575" cap="flat" cmpd="sng">
              <a:solidFill>
                <a:srgbClr val="B07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    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9" name="Google Shape;1310;p50"/>
            <p:cNvGrpSpPr/>
            <p:nvPr/>
          </p:nvGrpSpPr>
          <p:grpSpPr>
            <a:xfrm>
              <a:off x="1729857" y="2506271"/>
              <a:ext cx="488119" cy="508407"/>
              <a:chOff x="-165066" y="3843615"/>
              <a:chExt cx="221259" cy="230455"/>
            </a:xfrm>
          </p:grpSpPr>
          <p:sp>
            <p:nvSpPr>
              <p:cNvPr id="40" name="Google Shape;1311;p50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312;p50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313;p50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314;p50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315;p50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316;p50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317;p50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318;p50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319;p50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320;p50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321;p50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322;p50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323;p50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324;p50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325;p50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326;p50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327;p50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328;p50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329;p50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330;p50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1331;p50"/>
            <p:cNvSpPr/>
            <p:nvPr/>
          </p:nvSpPr>
          <p:spPr>
            <a:xfrm>
              <a:off x="123305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1332;p50"/>
            <p:cNvSpPr/>
            <p:nvPr/>
          </p:nvSpPr>
          <p:spPr>
            <a:xfrm>
              <a:off x="1176682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Google Shape;1333;p50"/>
            <p:cNvSpPr/>
            <p:nvPr/>
          </p:nvSpPr>
          <p:spPr>
            <a:xfrm>
              <a:off x="894422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1334;p50"/>
            <p:cNvSpPr/>
            <p:nvPr/>
          </p:nvSpPr>
          <p:spPr>
            <a:xfrm>
              <a:off x="894422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" name="Google Shape;1335;p50"/>
            <p:cNvSpPr/>
            <p:nvPr/>
          </p:nvSpPr>
          <p:spPr>
            <a:xfrm>
              <a:off x="1776211" y="2384783"/>
              <a:ext cx="90900" cy="909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" name="Google Shape;1336;p50"/>
            <p:cNvSpPr/>
            <p:nvPr/>
          </p:nvSpPr>
          <p:spPr>
            <a:xfrm>
              <a:off x="1776211" y="3045153"/>
              <a:ext cx="90900" cy="909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" name="Google Shape;1337;p50"/>
            <p:cNvSpPr/>
            <p:nvPr/>
          </p:nvSpPr>
          <p:spPr>
            <a:xfrm>
              <a:off x="2080600" y="2384783"/>
              <a:ext cx="90900" cy="909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" name="Google Shape;1338;p50"/>
            <p:cNvSpPr/>
            <p:nvPr/>
          </p:nvSpPr>
          <p:spPr>
            <a:xfrm>
              <a:off x="2080600" y="3045153"/>
              <a:ext cx="90900" cy="909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" name="Google Shape;1339;p50"/>
            <p:cNvSpPr/>
            <p:nvPr/>
          </p:nvSpPr>
          <p:spPr>
            <a:xfrm>
              <a:off x="1566251" y="2714968"/>
              <a:ext cx="90900" cy="909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" name="Google Shape;1340;p50"/>
            <p:cNvSpPr/>
            <p:nvPr/>
          </p:nvSpPr>
          <p:spPr>
            <a:xfrm>
              <a:off x="2290478" y="2714968"/>
              <a:ext cx="90900" cy="909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" name="Google Shape;1341;p50"/>
            <p:cNvSpPr/>
            <p:nvPr/>
          </p:nvSpPr>
          <p:spPr>
            <a:xfrm flipH="1">
              <a:off x="222658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" name="Google Shape;1342;p50"/>
            <p:cNvSpPr/>
            <p:nvPr/>
          </p:nvSpPr>
          <p:spPr>
            <a:xfrm flipH="1">
              <a:off x="2282966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2" name="Google Shape;1343;p50"/>
            <p:cNvSpPr/>
            <p:nvPr/>
          </p:nvSpPr>
          <p:spPr>
            <a:xfrm flipH="1">
              <a:off x="2565227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" name="Google Shape;1344;p50"/>
            <p:cNvSpPr/>
            <p:nvPr/>
          </p:nvSpPr>
          <p:spPr>
            <a:xfrm flipH="1">
              <a:off x="2565227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24" name="Google Shape;1345;p50"/>
            <p:cNvCxnSpPr>
              <a:stCxn id="10" idx="3"/>
              <a:endCxn id="14" idx="0"/>
            </p:cNvCxnSpPr>
            <p:nvPr/>
          </p:nvCxnSpPr>
          <p:spPr>
            <a:xfrm>
              <a:off x="1721159" y="2168926"/>
              <a:ext cx="100500" cy="2160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1346;p50"/>
            <p:cNvCxnSpPr>
              <a:stCxn id="16" idx="0"/>
              <a:endCxn id="20" idx="3"/>
            </p:cNvCxnSpPr>
            <p:nvPr/>
          </p:nvCxnSpPr>
          <p:spPr>
            <a:xfrm rot="-5400000">
              <a:off x="2068300" y="2226533"/>
              <a:ext cx="216000" cy="100500"/>
            </a:xfrm>
            <a:prstGeom prst="bentConnector2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1347;p50"/>
            <p:cNvCxnSpPr>
              <a:stCxn id="18" idx="2"/>
              <a:endCxn id="13" idx="3"/>
            </p:cNvCxnSpPr>
            <p:nvPr/>
          </p:nvCxnSpPr>
          <p:spPr>
            <a:xfrm rot="10800000">
              <a:off x="1382651" y="2563318"/>
              <a:ext cx="183600" cy="1971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1348;p50"/>
            <p:cNvCxnSpPr>
              <a:stCxn id="18" idx="2"/>
              <a:endCxn id="12" idx="3"/>
            </p:cNvCxnSpPr>
            <p:nvPr/>
          </p:nvCxnSpPr>
          <p:spPr>
            <a:xfrm flipH="1">
              <a:off x="1382651" y="2760418"/>
              <a:ext cx="183600" cy="1974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349;p50"/>
            <p:cNvCxnSpPr>
              <a:stCxn id="15" idx="4"/>
              <a:endCxn id="11" idx="3"/>
            </p:cNvCxnSpPr>
            <p:nvPr/>
          </p:nvCxnSpPr>
          <p:spPr>
            <a:xfrm rot="5400000">
              <a:off x="1635211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350;p50"/>
            <p:cNvCxnSpPr>
              <a:stCxn id="19" idx="6"/>
              <a:endCxn id="23" idx="3"/>
            </p:cNvCxnSpPr>
            <p:nvPr/>
          </p:nvCxnSpPr>
          <p:spPr>
            <a:xfrm rot="10800000" flipH="1">
              <a:off x="2381378" y="2563318"/>
              <a:ext cx="183900" cy="1971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1351;p50"/>
            <p:cNvCxnSpPr>
              <a:stCxn id="19" idx="6"/>
              <a:endCxn id="22" idx="3"/>
            </p:cNvCxnSpPr>
            <p:nvPr/>
          </p:nvCxnSpPr>
          <p:spPr>
            <a:xfrm>
              <a:off x="2381378" y="2760418"/>
              <a:ext cx="183900" cy="1974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1352;p50"/>
            <p:cNvCxnSpPr>
              <a:stCxn id="17" idx="4"/>
              <a:endCxn id="21" idx="3"/>
            </p:cNvCxnSpPr>
            <p:nvPr/>
          </p:nvCxnSpPr>
          <p:spPr>
            <a:xfrm rot="-5400000" flipH="1">
              <a:off x="2096500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1353;p50"/>
            <p:cNvCxnSpPr>
              <a:stCxn id="10" idx="1"/>
            </p:cNvCxnSpPr>
            <p:nvPr/>
          </p:nvCxnSpPr>
          <p:spPr>
            <a:xfrm rot="10800000">
              <a:off x="722459" y="2168926"/>
              <a:ext cx="510600" cy="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3" name="Google Shape;1354;p50"/>
            <p:cNvCxnSpPr>
              <a:stCxn id="13" idx="1"/>
            </p:cNvCxnSpPr>
            <p:nvPr/>
          </p:nvCxnSpPr>
          <p:spPr>
            <a:xfrm rot="10800000">
              <a:off x="722522" y="2563348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4" name="Google Shape;1355;p50"/>
            <p:cNvCxnSpPr>
              <a:stCxn id="12" idx="1"/>
            </p:cNvCxnSpPr>
            <p:nvPr/>
          </p:nvCxnSpPr>
          <p:spPr>
            <a:xfrm rot="10800000">
              <a:off x="722522" y="2957771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5" name="Google Shape;1356;p50"/>
            <p:cNvCxnSpPr>
              <a:stCxn id="11" idx="1"/>
            </p:cNvCxnSpPr>
            <p:nvPr/>
          </p:nvCxnSpPr>
          <p:spPr>
            <a:xfrm rot="10800000">
              <a:off x="722482" y="3352193"/>
              <a:ext cx="454200" cy="0"/>
            </a:xfrm>
            <a:prstGeom prst="straightConnector1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6" name="Google Shape;1357;p50"/>
            <p:cNvCxnSpPr>
              <a:stCxn id="21" idx="1"/>
            </p:cNvCxnSpPr>
            <p:nvPr/>
          </p:nvCxnSpPr>
          <p:spPr>
            <a:xfrm>
              <a:off x="2771066" y="3352193"/>
              <a:ext cx="458700" cy="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" name="Google Shape;1358;p50"/>
            <p:cNvCxnSpPr>
              <a:stCxn id="22" idx="1"/>
            </p:cNvCxnSpPr>
            <p:nvPr/>
          </p:nvCxnSpPr>
          <p:spPr>
            <a:xfrm>
              <a:off x="3053327" y="2957771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8" name="Google Shape;1359;p50"/>
            <p:cNvCxnSpPr>
              <a:stCxn id="23" idx="1"/>
            </p:cNvCxnSpPr>
            <p:nvPr/>
          </p:nvCxnSpPr>
          <p:spPr>
            <a:xfrm>
              <a:off x="3053327" y="2563348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9" name="Google Shape;1360;p50"/>
            <p:cNvCxnSpPr>
              <a:stCxn id="20" idx="1"/>
            </p:cNvCxnSpPr>
            <p:nvPr/>
          </p:nvCxnSpPr>
          <p:spPr>
            <a:xfrm>
              <a:off x="2714689" y="2168926"/>
              <a:ext cx="515400" cy="0"/>
            </a:xfrm>
            <a:prstGeom prst="straightConnector1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32"/>
          <p:cNvCxnSpPr/>
          <p:nvPr/>
        </p:nvCxnSpPr>
        <p:spPr>
          <a:xfrm>
            <a:off x="-5300" y="272402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32"/>
          <p:cNvSpPr txBox="1">
            <a:spLocks noGrp="1"/>
          </p:cNvSpPr>
          <p:nvPr>
            <p:ph type="title"/>
          </p:nvPr>
        </p:nvSpPr>
        <p:spPr>
          <a:xfrm>
            <a:off x="3636000" y="2769250"/>
            <a:ext cx="4794900" cy="1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FUNCTIONAL AND NON-FUNCTIONAL REQUIREMENTS</a:t>
            </a:r>
            <a:endParaRPr sz="3600" dirty="0"/>
          </a:p>
        </p:txBody>
      </p:sp>
      <p:sp>
        <p:nvSpPr>
          <p:cNvPr id="168" name="Google Shape;168;p32"/>
          <p:cNvSpPr txBox="1">
            <a:spLocks noGrp="1"/>
          </p:cNvSpPr>
          <p:nvPr>
            <p:ph type="title" idx="3"/>
          </p:nvPr>
        </p:nvSpPr>
        <p:spPr>
          <a:xfrm>
            <a:off x="3636000" y="290650"/>
            <a:ext cx="13674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cxnSp>
        <p:nvCxnSpPr>
          <p:cNvPr id="169" name="Google Shape;169;p32"/>
          <p:cNvCxnSpPr/>
          <p:nvPr/>
        </p:nvCxnSpPr>
        <p:spPr>
          <a:xfrm>
            <a:off x="-5300" y="10366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32"/>
          <p:cNvCxnSpPr/>
          <p:nvPr/>
        </p:nvCxnSpPr>
        <p:spPr>
          <a:xfrm>
            <a:off x="-5300" y="1036650"/>
            <a:ext cx="342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6" r="27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9418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1025875" y="1046175"/>
            <a:ext cx="7675200" cy="9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 smtClean="0"/>
              <a:t>MVP </a:t>
            </a:r>
            <a:r>
              <a:rPr lang="en-US" b="1" dirty="0"/>
              <a:t>Scope (v1.0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1066800" y="1985750"/>
            <a:ext cx="5144400" cy="21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3850" indent="-171450">
              <a:buFont typeface="Wingdings" pitchFamily="2" charset="2"/>
              <a:buChar char="q"/>
            </a:pPr>
            <a:endParaRPr lang="en-US" sz="1500" b="1" dirty="0"/>
          </a:p>
          <a:p>
            <a:pPr>
              <a:buFont typeface="Wingdings" pitchFamily="2" charset="2"/>
              <a:buChar char="q"/>
            </a:pPr>
            <a:r>
              <a:rPr lang="en-US" sz="1500" dirty="0"/>
              <a:t>Lightweight mobile application for Cameroon users</a:t>
            </a:r>
          </a:p>
          <a:p>
            <a:pPr>
              <a:buFont typeface="Wingdings" pitchFamily="2" charset="2"/>
              <a:buChar char="q"/>
            </a:pPr>
            <a:r>
              <a:rPr lang="en-US" sz="1500" dirty="0"/>
              <a:t>Report perceived internet quality at specific locations</a:t>
            </a:r>
          </a:p>
          <a:p>
            <a:pPr>
              <a:buFont typeface="Wingdings" pitchFamily="2" charset="2"/>
              <a:buChar char="q"/>
            </a:pPr>
            <a:r>
              <a:rPr lang="en-US" sz="1500" dirty="0"/>
              <a:t>Capture user feedback with GPS coordinates</a:t>
            </a:r>
          </a:p>
          <a:p>
            <a:pPr>
              <a:buFont typeface="Wingdings" pitchFamily="2" charset="2"/>
              <a:buChar char="q"/>
            </a:pPr>
            <a:r>
              <a:rPr lang="en-US" sz="1500" dirty="0"/>
              <a:t>Collect basic network context (signal strength, network type)</a:t>
            </a:r>
          </a:p>
          <a:p>
            <a:pPr>
              <a:buFont typeface="Wingdings" pitchFamily="2" charset="2"/>
              <a:buChar char="q"/>
            </a:pPr>
            <a:r>
              <a:rPr lang="en-US" sz="1500" dirty="0"/>
              <a:t>Securely transmit anonymous data to network operators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endParaRPr sz="1500" dirty="0">
              <a:latin typeface="Manrope" charset="0"/>
            </a:endParaRPr>
          </a:p>
        </p:txBody>
      </p:sp>
      <p:cxnSp>
        <p:nvCxnSpPr>
          <p:cNvPr id="177" name="Google Shape;177;p33"/>
          <p:cNvCxnSpPr/>
          <p:nvPr/>
        </p:nvCxnSpPr>
        <p:spPr>
          <a:xfrm>
            <a:off x="-5300" y="201750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" name="Google Shape;1003;p49"/>
          <p:cNvGrpSpPr/>
          <p:nvPr/>
        </p:nvGrpSpPr>
        <p:grpSpPr>
          <a:xfrm>
            <a:off x="4591917" y="1271492"/>
            <a:ext cx="762000" cy="652005"/>
            <a:chOff x="6000101" y="3076250"/>
            <a:chExt cx="587871" cy="512373"/>
          </a:xfrm>
        </p:grpSpPr>
        <p:sp>
          <p:nvSpPr>
            <p:cNvPr id="6" name="Google Shape;1004;p49"/>
            <p:cNvSpPr/>
            <p:nvPr/>
          </p:nvSpPr>
          <p:spPr>
            <a:xfrm>
              <a:off x="6000101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grpSp>
          <p:nvGrpSpPr>
            <p:cNvPr id="7" name="Google Shape;1005;p49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8" name="Google Shape;1006;p49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007;p49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08;p49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009;p49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10;p49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11;p49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12;p49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5293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31"/>
          <p:cNvCxnSpPr/>
          <p:nvPr/>
        </p:nvCxnSpPr>
        <p:spPr>
          <a:xfrm>
            <a:off x="-5300" y="131127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327675" y="209100"/>
            <a:ext cx="46698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FUNCTIONAL REQUIREMENTS</a:t>
            </a:r>
            <a:endParaRPr dirty="0"/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304800" y="1432725"/>
            <a:ext cx="4692575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endParaRPr lang="en-US" b="1" dirty="0"/>
          </a:p>
          <a:p>
            <a:r>
              <a:rPr lang="en-US" b="1" dirty="0"/>
              <a:t>Background Metrics Collection</a:t>
            </a:r>
            <a:r>
              <a:rPr lang="en-US" dirty="0"/>
              <a:t>: Signal strength, network type, operator data</a:t>
            </a:r>
          </a:p>
          <a:p>
            <a:r>
              <a:rPr lang="en-US" b="1" dirty="0"/>
              <a:t>Location Services</a:t>
            </a:r>
            <a:r>
              <a:rPr lang="en-US" dirty="0"/>
              <a:t>: GPS coordinates for all data points</a:t>
            </a:r>
          </a:p>
          <a:p>
            <a:r>
              <a:rPr lang="en-US" b="1" dirty="0"/>
              <a:t>User Feedback System</a:t>
            </a:r>
            <a:r>
              <a:rPr lang="en-US" dirty="0"/>
              <a:t>: Simple 1-5 star rating with issue selection</a:t>
            </a:r>
          </a:p>
          <a:p>
            <a:r>
              <a:rPr lang="en-US" b="1" dirty="0"/>
              <a:t>Multi-Provider Support</a:t>
            </a:r>
            <a:r>
              <a:rPr lang="en-US" dirty="0"/>
              <a:t>: Detect current network operator</a:t>
            </a:r>
          </a:p>
          <a:p>
            <a:r>
              <a:rPr lang="en-US" b="1" dirty="0"/>
              <a:t>Data </a:t>
            </a:r>
            <a:r>
              <a:rPr lang="en-US" b="1" dirty="0" smtClean="0"/>
              <a:t>Management</a:t>
            </a:r>
            <a:r>
              <a:rPr lang="en-US" dirty="0"/>
              <a:t>: Secure storage and transmission</a:t>
            </a:r>
          </a:p>
          <a:p>
            <a:r>
              <a:rPr lang="en-US" b="1" dirty="0"/>
              <a:t>Basic UI</a:t>
            </a:r>
            <a:r>
              <a:rPr lang="en-US" dirty="0"/>
              <a:t>: Simple interface for feedback submission</a:t>
            </a:r>
          </a:p>
          <a:p>
            <a:r>
              <a:rPr lang="en-US" b="1" dirty="0"/>
              <a:t>Settings &amp; Permissions</a:t>
            </a:r>
            <a:r>
              <a:rPr lang="en-US" dirty="0"/>
              <a:t>: Clear opt-in/opt-out options</a:t>
            </a:r>
          </a:p>
          <a:p>
            <a:r>
              <a:rPr lang="en-US" b="1" dirty="0"/>
              <a:t>Offline Functionality</a:t>
            </a:r>
            <a:r>
              <a:rPr lang="en-US" dirty="0"/>
              <a:t>: Local storage when device is offline</a:t>
            </a:r>
          </a:p>
          <a:p>
            <a:r>
              <a:rPr lang="en-US" b="1" dirty="0"/>
              <a:t>User Identification</a:t>
            </a:r>
            <a:r>
              <a:rPr lang="en-US" dirty="0"/>
              <a:t>: Anonymous ID for data association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61" name="Picture Placeholder 60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8347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31"/>
          <p:cNvCxnSpPr/>
          <p:nvPr/>
        </p:nvCxnSpPr>
        <p:spPr>
          <a:xfrm>
            <a:off x="-5300" y="131127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327675" y="209100"/>
            <a:ext cx="46698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NON-FUNCTIONAL REQUIREMENTS</a:t>
            </a:r>
            <a:endParaRPr dirty="0"/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304800" y="1432725"/>
            <a:ext cx="4692575" cy="3009600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r>
              <a:rPr lang="en-US" sz="1400" b="1" dirty="0" smtClean="0"/>
              <a:t>Performance</a:t>
            </a:r>
            <a:r>
              <a:rPr lang="en-US" sz="1400" dirty="0"/>
              <a:t>: &lt;5-7% battery impact, responsive UI</a:t>
            </a:r>
          </a:p>
          <a:p>
            <a:r>
              <a:rPr lang="en-US" sz="1400" b="1" dirty="0"/>
              <a:t>Reliability</a:t>
            </a:r>
            <a:r>
              <a:rPr lang="en-US" sz="1400" dirty="0"/>
              <a:t>: &gt;99% capture success rate</a:t>
            </a:r>
          </a:p>
          <a:p>
            <a:r>
              <a:rPr lang="en-US" sz="1400" b="1" dirty="0"/>
              <a:t>Usability</a:t>
            </a:r>
            <a:r>
              <a:rPr lang="en-US" sz="1400" dirty="0"/>
              <a:t>: Intuitive interface (1-2 taps for feedback)</a:t>
            </a:r>
          </a:p>
          <a:p>
            <a:r>
              <a:rPr lang="en-US" sz="1400" b="1" dirty="0"/>
              <a:t>Scalability</a:t>
            </a:r>
            <a:r>
              <a:rPr lang="en-US" sz="1400" dirty="0"/>
              <a:t>: Support for 50,000-100,000+ users</a:t>
            </a:r>
          </a:p>
          <a:p>
            <a:r>
              <a:rPr lang="en-US" sz="1400" b="1" dirty="0"/>
              <a:t>Security &amp; Privacy</a:t>
            </a:r>
            <a:r>
              <a:rPr lang="en-US" sz="1400" dirty="0"/>
              <a:t>: Data encryption, robust </a:t>
            </a:r>
            <a:r>
              <a:rPr lang="en-US" sz="1400" dirty="0" err="1"/>
              <a:t>anonymization</a:t>
            </a:r>
            <a:endParaRPr lang="en-US" sz="1400" dirty="0"/>
          </a:p>
          <a:p>
            <a:r>
              <a:rPr lang="en-US" sz="1400" b="1" dirty="0"/>
              <a:t>Compatibility</a:t>
            </a:r>
            <a:r>
              <a:rPr lang="en-US" sz="1400" dirty="0"/>
              <a:t>: Android 8.0+, </a:t>
            </a:r>
            <a:r>
              <a:rPr lang="en-US" sz="1400" dirty="0" err="1"/>
              <a:t>iOS</a:t>
            </a:r>
            <a:r>
              <a:rPr lang="en-US" sz="1400" dirty="0"/>
              <a:t> 11+</a:t>
            </a:r>
          </a:p>
          <a:p>
            <a:r>
              <a:rPr lang="en-US" sz="1400" b="1" dirty="0"/>
              <a:t>Localization</a:t>
            </a:r>
            <a:r>
              <a:rPr lang="en-US" sz="1400" dirty="0"/>
              <a:t>: English and French language support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b="61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3308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5750"/>
            <a:ext cx="7675200" cy="926700"/>
          </a:xfrm>
        </p:spPr>
        <p:txBody>
          <a:bodyPr/>
          <a:lstStyle/>
          <a:p>
            <a:r>
              <a:rPr lang="en-US" dirty="0" smtClean="0"/>
              <a:t>	REQUIREMENTS PRIORITIZATION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657350"/>
            <a:ext cx="6858000" cy="2192700"/>
          </a:xfrm>
        </p:spPr>
        <p:txBody>
          <a:bodyPr numCol="2"/>
          <a:lstStyle/>
          <a:p>
            <a:pPr marL="152400" indent="0">
              <a:buNone/>
            </a:pPr>
            <a:r>
              <a:rPr lang="en-US" sz="2000" b="1" u="sng" dirty="0"/>
              <a:t>Must-Have</a:t>
            </a:r>
            <a:r>
              <a:rPr lang="en-US" sz="2000" b="1" dirty="0"/>
              <a:t> </a:t>
            </a:r>
            <a:r>
              <a:rPr lang="en-US" sz="2000" b="1" u="sng" dirty="0" smtClean="0"/>
              <a:t>Requirements</a:t>
            </a:r>
          </a:p>
          <a:p>
            <a:pPr marL="152400" indent="0">
              <a:buNone/>
            </a:pPr>
            <a:endParaRPr lang="en-US" sz="2000" b="1" dirty="0"/>
          </a:p>
          <a:p>
            <a:pPr>
              <a:buFont typeface="Wingdings" pitchFamily="2" charset="2"/>
              <a:buChar char="q"/>
            </a:pPr>
            <a:r>
              <a:rPr lang="en-US" sz="1400" b="1" dirty="0"/>
              <a:t>Background Metrics Collection</a:t>
            </a:r>
            <a:r>
              <a:rPr lang="en-US" sz="1400" dirty="0"/>
              <a:t>: Signal strength, network type data (FR1)</a:t>
            </a:r>
          </a:p>
          <a:p>
            <a:pPr>
              <a:buFont typeface="Wingdings" pitchFamily="2" charset="2"/>
              <a:buChar char="q"/>
            </a:pPr>
            <a:r>
              <a:rPr lang="en-US" sz="1400" b="1" dirty="0"/>
              <a:t>Basic Location Services</a:t>
            </a:r>
            <a:r>
              <a:rPr lang="en-US" sz="1400" dirty="0"/>
              <a:t>: GPS coordinates for data points (FR2)</a:t>
            </a:r>
          </a:p>
          <a:p>
            <a:pPr>
              <a:buFont typeface="Wingdings" pitchFamily="2" charset="2"/>
              <a:buChar char="q"/>
            </a:pPr>
            <a:r>
              <a:rPr lang="en-US" sz="1400" b="1" dirty="0"/>
              <a:t>Simple User Feedback</a:t>
            </a:r>
            <a:r>
              <a:rPr lang="en-US" sz="1400" dirty="0"/>
              <a:t>: 1-5 star rating system (FR3)</a:t>
            </a:r>
          </a:p>
          <a:p>
            <a:pPr>
              <a:buFont typeface="Wingdings" pitchFamily="2" charset="2"/>
              <a:buChar char="q"/>
            </a:pPr>
            <a:r>
              <a:rPr lang="en-US" sz="1400" b="1" dirty="0"/>
              <a:t>Current Network Detection</a:t>
            </a:r>
            <a:r>
              <a:rPr lang="en-US" sz="1400" dirty="0"/>
              <a:t>: Identify active operator (FR4)</a:t>
            </a:r>
          </a:p>
          <a:p>
            <a:pPr>
              <a:buFont typeface="Wingdings" pitchFamily="2" charset="2"/>
              <a:buChar char="q"/>
            </a:pPr>
            <a:r>
              <a:rPr lang="en-US" sz="1400" b="1" dirty="0"/>
              <a:t>Basic Data Storage &amp; Transmission</a:t>
            </a:r>
            <a:r>
              <a:rPr lang="en-US" sz="1400" dirty="0"/>
              <a:t>: Secure local storage and upload (FR5)</a:t>
            </a:r>
          </a:p>
          <a:p>
            <a:pPr>
              <a:buFont typeface="Wingdings" pitchFamily="2" charset="2"/>
              <a:buChar char="q"/>
            </a:pPr>
            <a:r>
              <a:rPr lang="en-US" sz="1400" b="1" dirty="0"/>
              <a:t>Minimal User Interface</a:t>
            </a:r>
            <a:r>
              <a:rPr lang="en-US" sz="1400" dirty="0"/>
              <a:t>: Clear feedback submission mechanism (FR6)</a:t>
            </a:r>
          </a:p>
          <a:p>
            <a:pPr>
              <a:buFont typeface="Wingdings" pitchFamily="2" charset="2"/>
              <a:buChar char="q"/>
            </a:pPr>
            <a:r>
              <a:rPr lang="en-US" sz="1400" b="1" dirty="0"/>
              <a:t>Core Permissions Management</a:t>
            </a:r>
            <a:r>
              <a:rPr lang="en-US" sz="1400" dirty="0"/>
              <a:t>: Required permissions handling (FR7)</a:t>
            </a:r>
          </a:p>
          <a:p>
            <a:pPr>
              <a:buFont typeface="Wingdings" pitchFamily="2" charset="2"/>
              <a:buChar char="q"/>
            </a:pPr>
            <a:r>
              <a:rPr lang="en-US" sz="1400" b="1" dirty="0"/>
              <a:t>Basic Offline Support</a:t>
            </a:r>
            <a:r>
              <a:rPr lang="en-US" sz="1400" dirty="0"/>
              <a:t>: Store data when offline (FR8)</a:t>
            </a:r>
          </a:p>
          <a:p>
            <a:pPr>
              <a:buFont typeface="Wingdings" pitchFamily="2" charset="2"/>
              <a:buChar char="q"/>
            </a:pPr>
            <a:r>
              <a:rPr lang="en-US" sz="1400" b="1" dirty="0"/>
              <a:t>Anonymous User ID</a:t>
            </a:r>
            <a:r>
              <a:rPr lang="en-US" sz="1400" dirty="0"/>
              <a:t>: Basic user tracking (FR9</a:t>
            </a:r>
            <a:r>
              <a:rPr lang="en-US" sz="1400" dirty="0" smtClean="0"/>
              <a:t>)</a:t>
            </a:r>
            <a:endParaRPr lang="en-US" sz="1400" dirty="0"/>
          </a:p>
          <a:p>
            <a:pPr>
              <a:buFont typeface="Wingdings" pitchFamily="2" charset="2"/>
              <a:buChar char="q"/>
            </a:pPr>
            <a:r>
              <a:rPr lang="en-US" sz="1400" b="1" dirty="0"/>
              <a:t>Basic Security</a:t>
            </a:r>
            <a:r>
              <a:rPr lang="en-US" sz="1400" dirty="0"/>
              <a:t>: Data encryption, </a:t>
            </a:r>
            <a:r>
              <a:rPr lang="en-US" sz="1400" dirty="0" err="1"/>
              <a:t>anonymization</a:t>
            </a:r>
            <a:r>
              <a:rPr lang="en-US" sz="1400" dirty="0"/>
              <a:t> (NFR5)</a:t>
            </a:r>
          </a:p>
          <a:p>
            <a:pPr>
              <a:buFont typeface="Wingdings" pitchFamily="2" charset="2"/>
              <a:buChar char="q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7253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1025875" y="1046175"/>
            <a:ext cx="7675200" cy="9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Future Enhancements (Post-MVP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762000" y="2343150"/>
            <a:ext cx="5144400" cy="2192700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152400" indent="0">
              <a:buNone/>
            </a:pPr>
            <a:endParaRPr lang="en-US" sz="1300" b="1" dirty="0"/>
          </a:p>
          <a:p>
            <a:pPr>
              <a:buFont typeface="Wingdings" pitchFamily="2" charset="2"/>
              <a:buChar char="q"/>
            </a:pPr>
            <a:r>
              <a:rPr lang="en-US" sz="1300" b="1" dirty="0"/>
              <a:t>Advanced Network Testing</a:t>
            </a:r>
            <a:r>
              <a:rPr lang="en-US" sz="1300" dirty="0"/>
              <a:t>: Speed tests, video streaming </a:t>
            </a:r>
            <a:r>
              <a:rPr lang="en-US" sz="1300" dirty="0" err="1"/>
              <a:t>QoE</a:t>
            </a:r>
            <a:endParaRPr lang="en-US" sz="1300" dirty="0"/>
          </a:p>
          <a:p>
            <a:pPr>
              <a:buFont typeface="Wingdings" pitchFamily="2" charset="2"/>
              <a:buChar char="q"/>
            </a:pPr>
            <a:r>
              <a:rPr lang="en-US" sz="1300" b="1" dirty="0"/>
              <a:t>Enhanced Monitoring</a:t>
            </a:r>
            <a:r>
              <a:rPr lang="en-US" sz="1300" dirty="0"/>
              <a:t>: Connectivity interruptions, data usage</a:t>
            </a:r>
          </a:p>
          <a:p>
            <a:pPr>
              <a:buFont typeface="Wingdings" pitchFamily="2" charset="2"/>
              <a:buChar char="q"/>
            </a:pPr>
            <a:r>
              <a:rPr lang="en-US" sz="1300" b="1" dirty="0"/>
              <a:t>Richer Visualization</a:t>
            </a:r>
            <a:r>
              <a:rPr lang="en-US" sz="1300" dirty="0"/>
              <a:t>: Historical trends, coverage maps</a:t>
            </a:r>
          </a:p>
          <a:p>
            <a:pPr>
              <a:buFont typeface="Wingdings" pitchFamily="2" charset="2"/>
              <a:buChar char="q"/>
            </a:pPr>
            <a:r>
              <a:rPr lang="en-US" sz="1300" b="1" dirty="0"/>
              <a:t>Advanced Reporting</a:t>
            </a:r>
            <a:r>
              <a:rPr lang="en-US" sz="1300" dirty="0"/>
              <a:t>: Performance summaries, issue alerts</a:t>
            </a:r>
          </a:p>
          <a:p>
            <a:pPr>
              <a:buFont typeface="Wingdings" pitchFamily="2" charset="2"/>
              <a:buChar char="q"/>
            </a:pPr>
            <a:r>
              <a:rPr lang="en-US" sz="1300" b="1" dirty="0"/>
              <a:t>Deeper Analysis</a:t>
            </a:r>
            <a:r>
              <a:rPr lang="en-US" sz="1300" dirty="0"/>
              <a:t>: Provider comparisons, switching patterns</a:t>
            </a:r>
          </a:p>
          <a:p>
            <a:pPr>
              <a:buFont typeface="Wingdings" pitchFamily="2" charset="2"/>
              <a:buChar char="q"/>
            </a:pPr>
            <a:r>
              <a:rPr lang="en-US" sz="1300" b="1" dirty="0"/>
              <a:t>Expanded Localization</a:t>
            </a:r>
            <a:r>
              <a:rPr lang="en-US" sz="1300" dirty="0"/>
              <a:t>: Support for major local languages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endParaRPr sz="1300" dirty="0">
              <a:latin typeface="Manrope" charset="0"/>
            </a:endParaRPr>
          </a:p>
        </p:txBody>
      </p:sp>
      <p:cxnSp>
        <p:nvCxnSpPr>
          <p:cNvPr id="177" name="Google Shape;177;p33"/>
          <p:cNvCxnSpPr/>
          <p:nvPr/>
        </p:nvCxnSpPr>
        <p:spPr>
          <a:xfrm>
            <a:off x="-5300" y="201750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04163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32"/>
          <p:cNvCxnSpPr/>
          <p:nvPr/>
        </p:nvCxnSpPr>
        <p:spPr>
          <a:xfrm>
            <a:off x="-5300" y="272402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32"/>
          <p:cNvSpPr txBox="1">
            <a:spLocks noGrp="1"/>
          </p:cNvSpPr>
          <p:nvPr>
            <p:ph type="title"/>
          </p:nvPr>
        </p:nvSpPr>
        <p:spPr>
          <a:xfrm>
            <a:off x="3636000" y="2769250"/>
            <a:ext cx="4794900" cy="1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ANALYSIS OF REQUIREMENTS GATHERED</a:t>
            </a:r>
            <a:endParaRPr sz="3600" dirty="0"/>
          </a:p>
        </p:txBody>
      </p:sp>
      <p:sp>
        <p:nvSpPr>
          <p:cNvPr id="168" name="Google Shape;168;p32"/>
          <p:cNvSpPr txBox="1">
            <a:spLocks noGrp="1"/>
          </p:cNvSpPr>
          <p:nvPr>
            <p:ph type="title" idx="3"/>
          </p:nvPr>
        </p:nvSpPr>
        <p:spPr>
          <a:xfrm>
            <a:off x="3636000" y="290650"/>
            <a:ext cx="13674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cxnSp>
        <p:nvCxnSpPr>
          <p:cNvPr id="169" name="Google Shape;169;p32"/>
          <p:cNvCxnSpPr/>
          <p:nvPr/>
        </p:nvCxnSpPr>
        <p:spPr>
          <a:xfrm>
            <a:off x="-5300" y="10366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32"/>
          <p:cNvCxnSpPr/>
          <p:nvPr/>
        </p:nvCxnSpPr>
        <p:spPr>
          <a:xfrm>
            <a:off x="-5300" y="1036650"/>
            <a:ext cx="342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Placeholder 3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0" r="257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2456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1025875" y="1046175"/>
            <a:ext cx="7675200" cy="9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REQUIREMENTS REVIEW &amp; ANALYSIS PROCESS</a:t>
            </a:r>
            <a:endParaRPr lang="en-US" b="1" dirty="0"/>
          </a:p>
        </p:txBody>
      </p:sp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685800" y="2015383"/>
            <a:ext cx="5144400" cy="21927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just">
              <a:buNone/>
            </a:pPr>
            <a:r>
              <a:rPr lang="en-US" sz="1600" b="1" dirty="0"/>
              <a:t>Classification </a:t>
            </a:r>
            <a:r>
              <a:rPr lang="en-US" sz="1600" b="1" dirty="0" smtClean="0"/>
              <a:t>Framework</a:t>
            </a:r>
          </a:p>
          <a:p>
            <a:pPr marL="0" lvl="0" indent="0" algn="just">
              <a:buNone/>
            </a:pPr>
            <a:endParaRPr lang="en-US" sz="1400" dirty="0" smtClean="0"/>
          </a:p>
          <a:p>
            <a:pPr algn="just"/>
            <a:r>
              <a:rPr lang="en-US" sz="1400" b="1" dirty="0"/>
              <a:t>Clarity</a:t>
            </a:r>
            <a:r>
              <a:rPr lang="en-US" sz="1400" dirty="0"/>
              <a:t>: Requirements well-written with minor elaboration needed</a:t>
            </a:r>
          </a:p>
          <a:p>
            <a:pPr algn="just"/>
            <a:r>
              <a:rPr lang="en-US" sz="1400" b="1" dirty="0"/>
              <a:t>Feasibility</a:t>
            </a:r>
            <a:r>
              <a:rPr lang="en-US" sz="1400" dirty="0"/>
              <a:t>: MVP features practical using standard tools/APIs</a:t>
            </a:r>
          </a:p>
          <a:p>
            <a:pPr algn="just"/>
            <a:r>
              <a:rPr lang="en-US" sz="1400" b="1" dirty="0"/>
              <a:t>Completeness</a:t>
            </a:r>
            <a:r>
              <a:rPr lang="en-US" sz="1400" dirty="0"/>
              <a:t>: Core requirements comprehensive for MVP goals</a:t>
            </a:r>
          </a:p>
          <a:p>
            <a:pPr algn="just"/>
            <a:r>
              <a:rPr lang="en-US" sz="1400" b="1" dirty="0"/>
              <a:t>Alignment</a:t>
            </a:r>
            <a:r>
              <a:rPr lang="en-US" sz="1400" dirty="0"/>
              <a:t>: Strong focus on measuring mobile quality, user feedback, and location-based insights</a:t>
            </a:r>
          </a:p>
          <a:p>
            <a:pPr algn="just"/>
            <a:r>
              <a:rPr lang="en-US" sz="1400" b="1" dirty="0"/>
              <a:t>Next Steps</a:t>
            </a:r>
            <a:r>
              <a:rPr lang="en-US" sz="1400" dirty="0"/>
              <a:t>: Focus on MVP development with clear path for future enhancements</a:t>
            </a:r>
          </a:p>
          <a:p>
            <a:pPr marL="0" lvl="0" indent="0" algn="just">
              <a:buNone/>
            </a:pPr>
            <a:endParaRPr sz="1300" dirty="0">
              <a:latin typeface="Manrope" charset="0"/>
            </a:endParaRPr>
          </a:p>
        </p:txBody>
      </p:sp>
      <p:cxnSp>
        <p:nvCxnSpPr>
          <p:cNvPr id="177" name="Google Shape;177;p33"/>
          <p:cNvCxnSpPr/>
          <p:nvPr/>
        </p:nvCxnSpPr>
        <p:spPr>
          <a:xfrm>
            <a:off x="-5300" y="201750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59802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1025875" y="1046175"/>
            <a:ext cx="7675200" cy="9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REQUIREMENTS REVIEW &amp; ANALYSIS PROCESS</a:t>
            </a:r>
            <a:endParaRPr lang="en-US" b="1" dirty="0"/>
          </a:p>
        </p:txBody>
      </p:sp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685800" y="2015383"/>
            <a:ext cx="5144400" cy="21927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just">
              <a:buNone/>
            </a:pPr>
            <a:r>
              <a:rPr lang="en-US" sz="1600" b="1" dirty="0"/>
              <a:t>Classification </a:t>
            </a:r>
            <a:r>
              <a:rPr lang="en-US" sz="1600" b="1" dirty="0" smtClean="0"/>
              <a:t>Framework</a:t>
            </a:r>
          </a:p>
          <a:p>
            <a:pPr marL="0" lvl="0" indent="0" algn="just">
              <a:buNone/>
            </a:pPr>
            <a:endParaRPr lang="en-US" sz="1400" dirty="0" smtClean="0"/>
          </a:p>
          <a:p>
            <a:pPr algn="just"/>
            <a:r>
              <a:rPr lang="en-US" sz="1400" b="1" dirty="0"/>
              <a:t>Clarity</a:t>
            </a:r>
            <a:r>
              <a:rPr lang="en-US" sz="1400" dirty="0"/>
              <a:t>: Requirements well-written with minor elaboration needed</a:t>
            </a:r>
          </a:p>
          <a:p>
            <a:pPr algn="just"/>
            <a:r>
              <a:rPr lang="en-US" sz="1400" b="1" dirty="0"/>
              <a:t>Feasibility</a:t>
            </a:r>
            <a:r>
              <a:rPr lang="en-US" sz="1400" dirty="0"/>
              <a:t>: MVP features practical using standard tools/APIs</a:t>
            </a:r>
          </a:p>
          <a:p>
            <a:pPr algn="just"/>
            <a:r>
              <a:rPr lang="en-US" sz="1400" b="1" dirty="0"/>
              <a:t>Completeness</a:t>
            </a:r>
            <a:r>
              <a:rPr lang="en-US" sz="1400" dirty="0"/>
              <a:t>: Core requirements comprehensive for MVP goals</a:t>
            </a:r>
          </a:p>
          <a:p>
            <a:pPr algn="just"/>
            <a:r>
              <a:rPr lang="en-US" sz="1400" b="1" dirty="0"/>
              <a:t>Alignment</a:t>
            </a:r>
            <a:r>
              <a:rPr lang="en-US" sz="1400" dirty="0"/>
              <a:t>: Strong focus on measuring mobile quality, user feedback, and location-based insights</a:t>
            </a:r>
          </a:p>
          <a:p>
            <a:pPr algn="just"/>
            <a:r>
              <a:rPr lang="en-US" sz="1400" b="1" dirty="0"/>
              <a:t>Next Steps</a:t>
            </a:r>
            <a:r>
              <a:rPr lang="en-US" sz="1400" dirty="0"/>
              <a:t>: Focus on MVP development with clear path for future enhancements</a:t>
            </a:r>
          </a:p>
          <a:p>
            <a:pPr marL="0" lvl="0" indent="0" algn="just">
              <a:buNone/>
            </a:pPr>
            <a:endParaRPr sz="1300" dirty="0">
              <a:latin typeface="Manrope" charset="0"/>
            </a:endParaRPr>
          </a:p>
        </p:txBody>
      </p:sp>
      <p:cxnSp>
        <p:nvCxnSpPr>
          <p:cNvPr id="177" name="Google Shape;177;p33"/>
          <p:cNvCxnSpPr/>
          <p:nvPr/>
        </p:nvCxnSpPr>
        <p:spPr>
          <a:xfrm>
            <a:off x="-5300" y="201750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47410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153726"/>
              </p:ext>
            </p:extLst>
          </p:nvPr>
        </p:nvGraphicFramePr>
        <p:xfrm>
          <a:off x="3352800" y="819150"/>
          <a:ext cx="5545555" cy="4131700"/>
        </p:xfrm>
        <a:graphic>
          <a:graphicData uri="http://schemas.openxmlformats.org/drawingml/2006/table">
            <a:tbl>
              <a:tblPr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tblPr>
              <a:tblGrid>
                <a:gridCol w="1109111"/>
                <a:gridCol w="1109111"/>
                <a:gridCol w="1109111"/>
                <a:gridCol w="1109111"/>
                <a:gridCol w="1109111"/>
              </a:tblGrid>
              <a:tr h="218994">
                <a:tc>
                  <a:txBody>
                    <a:bodyPr/>
                    <a:lstStyle/>
                    <a:p>
                      <a:r>
                        <a:rPr lang="en-US" sz="1200" b="1" dirty="0"/>
                        <a:t>Feature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Clarity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Feasibility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Completeness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Alignment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289">
                <a:tc>
                  <a:txBody>
                    <a:bodyPr/>
                    <a:lstStyle/>
                    <a:p>
                      <a:r>
                        <a:rPr lang="en-US" sz="1200"/>
                        <a:t>Background Metrics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Complete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289">
                <a:tc>
                  <a:txBody>
                    <a:bodyPr/>
                    <a:lstStyle/>
                    <a:p>
                      <a:r>
                        <a:rPr lang="en-US" sz="1200" dirty="0"/>
                        <a:t>Location Services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Complete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289">
                <a:tc>
                  <a:txBody>
                    <a:bodyPr/>
                    <a:lstStyle/>
                    <a:p>
                      <a:r>
                        <a:rPr lang="en-US" sz="1200" dirty="0"/>
                        <a:t>User Feedback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Clear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Covers core cases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289">
                <a:tc>
                  <a:txBody>
                    <a:bodyPr/>
                    <a:lstStyle/>
                    <a:p>
                      <a:r>
                        <a:rPr lang="en-US" sz="1200"/>
                        <a:t>Multi-Provider Support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Moderate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Medium-High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Needs edge case detail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289">
                <a:tc>
                  <a:txBody>
                    <a:bodyPr/>
                    <a:lstStyle/>
                    <a:p>
                      <a:r>
                        <a:rPr lang="en-US" sz="1200"/>
                        <a:t>Data Management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Covers all data points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994">
                <a:tc>
                  <a:txBody>
                    <a:bodyPr/>
                    <a:lstStyle/>
                    <a:p>
                      <a:r>
                        <a:rPr lang="en-US" sz="1200"/>
                        <a:t>User Interface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MVP-level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289">
                <a:tc>
                  <a:txBody>
                    <a:bodyPr/>
                    <a:lstStyle/>
                    <a:p>
                      <a:r>
                        <a:rPr lang="en-US" sz="1200"/>
                        <a:t>Settings &amp; Permissions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Well covered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289">
                <a:tc>
                  <a:txBody>
                    <a:bodyPr/>
                    <a:lstStyle/>
                    <a:p>
                      <a:r>
                        <a:rPr lang="en-US" sz="1200"/>
                        <a:t>Offline Functionality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Core needs met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289">
                <a:tc>
                  <a:txBody>
                    <a:bodyPr/>
                    <a:lstStyle/>
                    <a:p>
                      <a:r>
                        <a:rPr lang="en-US" sz="1200"/>
                        <a:t>User Identification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Simple &amp; complete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Strong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1200150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latin typeface="Manrope" charset="0"/>
              </a:rPr>
              <a:t>FUNCTIONAL REQUIREMENT ANALYSIS</a:t>
            </a:r>
            <a:endParaRPr lang="en-US" sz="2700" dirty="0">
              <a:latin typeface="Manro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851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title"/>
          </p:nvPr>
        </p:nvSpPr>
        <p:spPr>
          <a:xfrm>
            <a:off x="327675" y="251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title" idx="2"/>
          </p:nvPr>
        </p:nvSpPr>
        <p:spPr>
          <a:xfrm>
            <a:off x="720000" y="1326522"/>
            <a:ext cx="734700" cy="63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3" name="Google Shape;143;p30"/>
          <p:cNvSpPr txBox="1">
            <a:spLocks noGrp="1"/>
          </p:cNvSpPr>
          <p:nvPr>
            <p:ph type="title" idx="3"/>
          </p:nvPr>
        </p:nvSpPr>
        <p:spPr>
          <a:xfrm>
            <a:off x="457200" y="2952750"/>
            <a:ext cx="734700" cy="63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4" name="Google Shape;144;p30"/>
          <p:cNvSpPr txBox="1">
            <a:spLocks noGrp="1"/>
          </p:cNvSpPr>
          <p:nvPr>
            <p:ph type="title" idx="4"/>
          </p:nvPr>
        </p:nvSpPr>
        <p:spPr>
          <a:xfrm>
            <a:off x="4883325" y="1326522"/>
            <a:ext cx="734700" cy="63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5" name="Google Shape;145;p30"/>
          <p:cNvSpPr txBox="1">
            <a:spLocks noGrp="1"/>
          </p:cNvSpPr>
          <p:nvPr>
            <p:ph type="title" idx="5"/>
          </p:nvPr>
        </p:nvSpPr>
        <p:spPr>
          <a:xfrm>
            <a:off x="4038600" y="2876550"/>
            <a:ext cx="734700" cy="63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46" name="Google Shape;146;p30"/>
          <p:cNvSpPr txBox="1">
            <a:spLocks noGrp="1"/>
          </p:cNvSpPr>
          <p:nvPr>
            <p:ph type="subTitle" idx="1"/>
          </p:nvPr>
        </p:nvSpPr>
        <p:spPr>
          <a:xfrm>
            <a:off x="1345250" y="18471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smtClean="0"/>
              <a:t>PROBLEM STATEMENT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p30"/>
          <p:cNvSpPr txBox="1">
            <a:spLocks noGrp="1"/>
          </p:cNvSpPr>
          <p:nvPr>
            <p:ph type="subTitle" idx="6"/>
          </p:nvPr>
        </p:nvSpPr>
        <p:spPr>
          <a:xfrm>
            <a:off x="5508575" y="18471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PRODUCT PERSPECTIVE</a:t>
            </a:r>
            <a:endParaRPr dirty="0"/>
          </a:p>
        </p:txBody>
      </p:sp>
      <p:sp>
        <p:nvSpPr>
          <p:cNvPr id="148" name="Google Shape;148;p30"/>
          <p:cNvSpPr txBox="1">
            <a:spLocks noGrp="1"/>
          </p:cNvSpPr>
          <p:nvPr>
            <p:ph type="subTitle" idx="7"/>
          </p:nvPr>
        </p:nvSpPr>
        <p:spPr>
          <a:xfrm>
            <a:off x="838200" y="3425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FUNCTIONAL AND NON-FUNCTIONAL REQUIREMENTS</a:t>
            </a:r>
            <a:endParaRPr dirty="0"/>
          </a:p>
        </p:txBody>
      </p:sp>
      <p:sp>
        <p:nvSpPr>
          <p:cNvPr id="149" name="Google Shape;149;p30"/>
          <p:cNvSpPr txBox="1">
            <a:spLocks noGrp="1"/>
          </p:cNvSpPr>
          <p:nvPr>
            <p:ph type="subTitle" idx="8"/>
          </p:nvPr>
        </p:nvSpPr>
        <p:spPr>
          <a:xfrm>
            <a:off x="4343400" y="3378867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ANALYSIS  OF REQUIREMENTS GATHERED</a:t>
            </a:r>
            <a:endParaRPr dirty="0"/>
          </a:p>
        </p:txBody>
      </p:sp>
      <p:cxnSp>
        <p:nvCxnSpPr>
          <p:cNvPr id="150" name="Google Shape;150;p30"/>
          <p:cNvCxnSpPr/>
          <p:nvPr/>
        </p:nvCxnSpPr>
        <p:spPr>
          <a:xfrm>
            <a:off x="-5300" y="107520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30"/>
          <p:cNvCxnSpPr/>
          <p:nvPr/>
        </p:nvCxnSpPr>
        <p:spPr>
          <a:xfrm>
            <a:off x="-5300" y="276257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30"/>
          <p:cNvCxnSpPr/>
          <p:nvPr/>
        </p:nvCxnSpPr>
        <p:spPr>
          <a:xfrm>
            <a:off x="-5300" y="444137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3;p30"/>
          <p:cNvSpPr txBox="1">
            <a:spLocks/>
          </p:cNvSpPr>
          <p:nvPr/>
        </p:nvSpPr>
        <p:spPr>
          <a:xfrm>
            <a:off x="6858000" y="2785200"/>
            <a:ext cx="7347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4400" b="0" i="0" u="none" strike="noStrike" cap="none">
                <a:solidFill>
                  <a:schemeClr val="lt1"/>
                </a:solidFill>
                <a:latin typeface="Carattere"/>
                <a:ea typeface="Carattere"/>
                <a:cs typeface="Carattere"/>
                <a:sym typeface="Caratte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" dirty="0" smtClean="0"/>
              <a:t>05</a:t>
            </a:r>
            <a:endParaRPr lang="en" dirty="0"/>
          </a:p>
        </p:txBody>
      </p:sp>
      <p:sp>
        <p:nvSpPr>
          <p:cNvPr id="15" name="Google Shape;148;p30"/>
          <p:cNvSpPr txBox="1">
            <a:spLocks/>
          </p:cNvSpPr>
          <p:nvPr/>
        </p:nvSpPr>
        <p:spPr>
          <a:xfrm>
            <a:off x="6934200" y="3379534"/>
            <a:ext cx="25320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 smtClean="0"/>
              <a:t>TOOLS AND TECHNOLOGIES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743877"/>
              </p:ext>
            </p:extLst>
          </p:nvPr>
        </p:nvGraphicFramePr>
        <p:xfrm>
          <a:off x="1270065" y="1150217"/>
          <a:ext cx="6603870" cy="3420916"/>
        </p:xfrm>
        <a:graphic>
          <a:graphicData uri="http://schemas.openxmlformats.org/drawingml/2006/table">
            <a:tbl>
              <a:tblPr/>
              <a:tblGrid>
                <a:gridCol w="1320774"/>
                <a:gridCol w="1320774"/>
                <a:gridCol w="1320774"/>
                <a:gridCol w="1320774"/>
                <a:gridCol w="1320774"/>
              </a:tblGrid>
              <a:tr h="260786">
                <a:tc>
                  <a:txBody>
                    <a:bodyPr/>
                    <a:lstStyle/>
                    <a:p>
                      <a:r>
                        <a:rPr lang="en-US" sz="1200" b="1" dirty="0"/>
                        <a:t>Feature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Clarity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Feasibility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Completeness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Alignment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786">
                <a:tc>
                  <a:txBody>
                    <a:bodyPr/>
                    <a:lstStyle/>
                    <a:p>
                      <a:r>
                        <a:rPr lang="en-US" sz="1200"/>
                        <a:t>Performance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Defined targets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786">
                <a:tc>
                  <a:txBody>
                    <a:bodyPr/>
                    <a:lstStyle/>
                    <a:p>
                      <a:r>
                        <a:rPr lang="en-US" sz="1200"/>
                        <a:t>Reliability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 coverage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786">
                <a:tc>
                  <a:txBody>
                    <a:bodyPr/>
                    <a:lstStyle/>
                    <a:p>
                      <a:r>
                        <a:rPr lang="en-US" sz="1200"/>
                        <a:t>Usability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User-focused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786">
                <a:tc>
                  <a:txBody>
                    <a:bodyPr/>
                    <a:lstStyle/>
                    <a:p>
                      <a:r>
                        <a:rPr lang="en-US" sz="1200"/>
                        <a:t>Scalability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Clear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Medium-High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Good projections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337">
                <a:tc>
                  <a:txBody>
                    <a:bodyPr/>
                    <a:lstStyle/>
                    <a:p>
                      <a:r>
                        <a:rPr lang="en-US" sz="1200"/>
                        <a:t>Security &amp; Privacy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Regulatory aligned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Strong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337">
                <a:tc>
                  <a:txBody>
                    <a:bodyPr/>
                    <a:lstStyle/>
                    <a:p>
                      <a:r>
                        <a:rPr lang="en-US" sz="1200"/>
                        <a:t>Resource Efficiency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Medium-High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Well planned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786">
                <a:tc>
                  <a:txBody>
                    <a:bodyPr/>
                    <a:lstStyle/>
                    <a:p>
                      <a:r>
                        <a:rPr lang="en-US" sz="1200"/>
                        <a:t>Compatibility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Realistic support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786">
                <a:tc>
                  <a:txBody>
                    <a:bodyPr/>
                    <a:lstStyle/>
                    <a:p>
                      <a:r>
                        <a:rPr lang="en-US" sz="1200"/>
                        <a:t>Maintainability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Modular focus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337">
                <a:tc>
                  <a:txBody>
                    <a:bodyPr/>
                    <a:lstStyle/>
                    <a:p>
                      <a:r>
                        <a:rPr lang="en-US" sz="1200"/>
                        <a:t>Availability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Medium-High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 expectations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786">
                <a:tc>
                  <a:txBody>
                    <a:bodyPr/>
                    <a:lstStyle/>
                    <a:p>
                      <a:r>
                        <a:rPr lang="en-US" sz="1200"/>
                        <a:t>Localization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Feasible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Meets minimum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Strong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19200" y="51435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anrope" charset="0"/>
              </a:rPr>
              <a:t>NON-FUNCTIONAL REQUIREMENT ANALYSIS</a:t>
            </a:r>
            <a:endParaRPr lang="en-US" sz="2400" dirty="0">
              <a:latin typeface="Manro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175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021976"/>
              </p:ext>
            </p:extLst>
          </p:nvPr>
        </p:nvGraphicFramePr>
        <p:xfrm>
          <a:off x="2895600" y="742950"/>
          <a:ext cx="5654290" cy="3894714"/>
        </p:xfrm>
        <a:graphic>
          <a:graphicData uri="http://schemas.openxmlformats.org/drawingml/2006/table">
            <a:tbl>
              <a:tblPr/>
              <a:tblGrid>
                <a:gridCol w="1130858"/>
                <a:gridCol w="1130858"/>
                <a:gridCol w="1130858"/>
                <a:gridCol w="1130858"/>
                <a:gridCol w="1130858"/>
              </a:tblGrid>
              <a:tr h="379589">
                <a:tc>
                  <a:txBody>
                    <a:bodyPr/>
                    <a:lstStyle/>
                    <a:p>
                      <a:r>
                        <a:rPr lang="en-US" sz="1200" b="1" dirty="0"/>
                        <a:t>Feature Category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Clarity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Feasibility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Value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MVP Impact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589">
                <a:tc>
                  <a:txBody>
                    <a:bodyPr/>
                    <a:lstStyle/>
                    <a:p>
                      <a:r>
                        <a:rPr lang="en-US" sz="1200"/>
                        <a:t>Advanced Testing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Clear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Medium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Can defer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589">
                <a:tc>
                  <a:txBody>
                    <a:bodyPr/>
                    <a:lstStyle/>
                    <a:p>
                      <a:r>
                        <a:rPr lang="en-US" sz="1200"/>
                        <a:t>Enhanced Monitoring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Clear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Medium-High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Valuable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Can defer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589">
                <a:tc>
                  <a:txBody>
                    <a:bodyPr/>
                    <a:lstStyle/>
                    <a:p>
                      <a:r>
                        <a:rPr lang="en-US" sz="1200"/>
                        <a:t>Advanced Location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Medium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Valuable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critical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589">
                <a:tc>
                  <a:txBody>
                    <a:bodyPr/>
                    <a:lstStyle/>
                    <a:p>
                      <a:r>
                        <a:rPr lang="en-US" sz="1200"/>
                        <a:t>Richer Visualization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Long-term benefit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Secondary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589">
                <a:tc>
                  <a:txBody>
                    <a:bodyPr/>
                    <a:lstStyle/>
                    <a:p>
                      <a:r>
                        <a:rPr lang="en-US" sz="1200"/>
                        <a:t>Advanced Reporting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Medium-High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Aligns with goals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Post-MVP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589">
                <a:tc>
                  <a:txBody>
                    <a:bodyPr/>
                    <a:lstStyle/>
                    <a:p>
                      <a:r>
                        <a:rPr lang="en-US" sz="1200"/>
                        <a:t>Account Management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Medium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Optional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Deferred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589">
                <a:tc>
                  <a:txBody>
                    <a:bodyPr/>
                    <a:lstStyle/>
                    <a:p>
                      <a:r>
                        <a:rPr lang="en-US" sz="1200"/>
                        <a:t>Provider Comparison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Medium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 interest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Can evolve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589">
                <a:tc>
                  <a:txBody>
                    <a:bodyPr/>
                    <a:lstStyle/>
                    <a:p>
                      <a:r>
                        <a:rPr lang="en-US" sz="1200"/>
                        <a:t>Expanded Localization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Culturally important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Iterative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272520"/>
            <a:ext cx="2438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Manrope" charset="0"/>
              </a:rPr>
              <a:t>FUTURE FEATURE ANALYSIS</a:t>
            </a:r>
            <a:endParaRPr lang="en-US" sz="2800" dirty="0">
              <a:latin typeface="Manro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840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APPLICATION TO STAKEHOLDERS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2038350"/>
            <a:ext cx="5144400" cy="2192700"/>
          </a:xfrm>
        </p:spPr>
        <p:txBody>
          <a:bodyPr/>
          <a:lstStyle/>
          <a:p>
            <a:pPr marL="152400" indent="0">
              <a:buNone/>
            </a:pPr>
            <a:endParaRPr lang="en-US" sz="2000" b="1" dirty="0"/>
          </a:p>
          <a:p>
            <a:r>
              <a:rPr lang="en-US" sz="2000" b="1" dirty="0"/>
              <a:t>For Users</a:t>
            </a:r>
            <a:r>
              <a:rPr lang="en-US" sz="2000" dirty="0"/>
              <a:t>: Improved service quality, voice in the market</a:t>
            </a:r>
          </a:p>
          <a:p>
            <a:r>
              <a:rPr lang="en-US" sz="2000" b="1" dirty="0"/>
              <a:t>For Operators</a:t>
            </a:r>
            <a:r>
              <a:rPr lang="en-US" sz="2000" dirty="0"/>
              <a:t>: Real customer insights, targeted infrastructure investment</a:t>
            </a:r>
          </a:p>
          <a:p>
            <a:r>
              <a:rPr lang="en-US" sz="2000" b="1" dirty="0"/>
              <a:t>For Regulators</a:t>
            </a:r>
            <a:r>
              <a:rPr lang="en-US" sz="2000" dirty="0"/>
              <a:t>: Objective data for policy decisions</a:t>
            </a:r>
          </a:p>
          <a:p>
            <a:endParaRPr lang="en-US" sz="2000" dirty="0"/>
          </a:p>
        </p:txBody>
      </p:sp>
      <p:grpSp>
        <p:nvGrpSpPr>
          <p:cNvPr id="4" name="Google Shape;1750;p53"/>
          <p:cNvGrpSpPr/>
          <p:nvPr/>
        </p:nvGrpSpPr>
        <p:grpSpPr>
          <a:xfrm>
            <a:off x="1229105" y="1047750"/>
            <a:ext cx="1636335" cy="229964"/>
            <a:chOff x="723300" y="4253549"/>
            <a:chExt cx="2276482" cy="324900"/>
          </a:xfrm>
        </p:grpSpPr>
        <p:sp>
          <p:nvSpPr>
            <p:cNvPr id="5" name="Google Shape;1751;p53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52;p53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53;p53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54;p53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55;p53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864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32"/>
          <p:cNvCxnSpPr/>
          <p:nvPr/>
        </p:nvCxnSpPr>
        <p:spPr>
          <a:xfrm>
            <a:off x="-5300" y="272402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32"/>
          <p:cNvSpPr txBox="1">
            <a:spLocks noGrp="1"/>
          </p:cNvSpPr>
          <p:nvPr>
            <p:ph type="title"/>
          </p:nvPr>
        </p:nvSpPr>
        <p:spPr>
          <a:xfrm>
            <a:off x="3636000" y="2769250"/>
            <a:ext cx="4794900" cy="1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TOOLS AND TECHNOLOGIES</a:t>
            </a:r>
            <a:endParaRPr sz="3600" dirty="0"/>
          </a:p>
        </p:txBody>
      </p:sp>
      <p:sp>
        <p:nvSpPr>
          <p:cNvPr id="168" name="Google Shape;168;p32"/>
          <p:cNvSpPr txBox="1">
            <a:spLocks noGrp="1"/>
          </p:cNvSpPr>
          <p:nvPr>
            <p:ph type="title" idx="3"/>
          </p:nvPr>
        </p:nvSpPr>
        <p:spPr>
          <a:xfrm>
            <a:off x="3636000" y="290650"/>
            <a:ext cx="13674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cxnSp>
        <p:nvCxnSpPr>
          <p:cNvPr id="169" name="Google Shape;169;p32"/>
          <p:cNvCxnSpPr/>
          <p:nvPr/>
        </p:nvCxnSpPr>
        <p:spPr>
          <a:xfrm>
            <a:off x="-5300" y="10366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32"/>
          <p:cNvCxnSpPr/>
          <p:nvPr/>
        </p:nvCxnSpPr>
        <p:spPr>
          <a:xfrm>
            <a:off x="-5300" y="1036650"/>
            <a:ext cx="342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5" r="245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0781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228600" y="514350"/>
            <a:ext cx="8534400" cy="4648200"/>
          </a:xfrm>
          <a:prstGeom prst="rect">
            <a:avLst/>
          </a:prstGeom>
        </p:spPr>
        <p:txBody>
          <a:bodyPr spcFirstLastPara="1" wrap="square" lIns="91425" tIns="91425" rIns="91425" bIns="91425" numCol="3" anchor="t" anchorCtr="0">
            <a:noAutofit/>
          </a:bodyPr>
          <a:lstStyle/>
          <a:p>
            <a:pPr marL="438150" indent="-285750">
              <a:buFont typeface="Wingdings" pitchFamily="2" charset="2"/>
              <a:buChar char="q"/>
            </a:pPr>
            <a:r>
              <a:rPr lang="en-US" sz="1600" b="1" dirty="0" smtClean="0"/>
              <a:t>Front-End </a:t>
            </a:r>
            <a:r>
              <a:rPr lang="en-US" sz="1600" b="1" dirty="0"/>
              <a:t>Framework: React Native</a:t>
            </a:r>
          </a:p>
          <a:p>
            <a:pPr>
              <a:buFont typeface="Wingdings" pitchFamily="2" charset="2"/>
              <a:buChar char="§"/>
            </a:pPr>
            <a:r>
              <a:rPr lang="en-US" b="1" dirty="0"/>
              <a:t>Native Device Access:</a:t>
            </a:r>
            <a:r>
              <a:rPr lang="en-US" dirty="0"/>
              <a:t> Direct access to critical </a:t>
            </a:r>
            <a:r>
              <a:rPr lang="en-US" dirty="0" err="1"/>
              <a:t>QoE</a:t>
            </a:r>
            <a:r>
              <a:rPr lang="en-US" dirty="0"/>
              <a:t> metrics (signal strength, network type, GPS)</a:t>
            </a:r>
          </a:p>
          <a:p>
            <a:pPr>
              <a:buFont typeface="Wingdings" pitchFamily="2" charset="2"/>
              <a:buChar char="§"/>
            </a:pPr>
            <a:r>
              <a:rPr lang="en-US" b="1" dirty="0"/>
              <a:t>Cross-Platform Development:</a:t>
            </a:r>
            <a:r>
              <a:rPr lang="en-US" dirty="0"/>
              <a:t> Single codebase for Android (initial focus) with easy </a:t>
            </a:r>
            <a:r>
              <a:rPr lang="en-US" dirty="0" err="1"/>
              <a:t>iOS</a:t>
            </a:r>
            <a:r>
              <a:rPr lang="en-US" dirty="0"/>
              <a:t> expansion</a:t>
            </a:r>
          </a:p>
          <a:p>
            <a:pPr>
              <a:buFont typeface="Wingdings" pitchFamily="2" charset="2"/>
              <a:buChar char="§"/>
            </a:pPr>
            <a:r>
              <a:rPr lang="en-US" b="1" dirty="0"/>
              <a:t>Performance Optimization:</a:t>
            </a:r>
            <a:r>
              <a:rPr lang="en-US" dirty="0"/>
              <a:t> Near-native performance with minimal battery consumption</a:t>
            </a:r>
          </a:p>
          <a:p>
            <a:pPr>
              <a:buFont typeface="Wingdings" pitchFamily="2" charset="2"/>
              <a:buChar char="§"/>
            </a:pPr>
            <a:r>
              <a:rPr lang="en-US" b="1" dirty="0"/>
              <a:t>Component-Based Architecture:</a:t>
            </a:r>
            <a:r>
              <a:rPr lang="en-US" dirty="0"/>
              <a:t> Supports modular development for better maintainability</a:t>
            </a:r>
          </a:p>
          <a:p>
            <a:pPr>
              <a:buFont typeface="Wingdings" pitchFamily="2" charset="2"/>
              <a:buChar char="§"/>
            </a:pPr>
            <a:r>
              <a:rPr lang="en-US" b="1" dirty="0"/>
              <a:t>Rich Ecosystem:</a:t>
            </a:r>
            <a:r>
              <a:rPr lang="en-US" dirty="0"/>
              <a:t> Extensive </a:t>
            </a:r>
            <a:r>
              <a:rPr lang="en-US" sz="1400" dirty="0"/>
              <a:t>libraries for network monitoring and visualization</a:t>
            </a:r>
          </a:p>
          <a:p>
            <a:pPr marL="438150" indent="-285750">
              <a:buFont typeface="Wingdings" pitchFamily="2" charset="2"/>
              <a:buChar char="q"/>
            </a:pPr>
            <a:endParaRPr lang="en-US" sz="1600" b="1" dirty="0" smtClean="0"/>
          </a:p>
          <a:p>
            <a:pPr marL="438150" indent="-285750">
              <a:buFont typeface="Wingdings" pitchFamily="2" charset="2"/>
              <a:buChar char="q"/>
            </a:pPr>
            <a:r>
              <a:rPr lang="en-US" sz="1600" b="1" dirty="0" smtClean="0"/>
              <a:t>Backend </a:t>
            </a:r>
            <a:r>
              <a:rPr lang="en-US" sz="1600" b="1" dirty="0"/>
              <a:t>Infrastructure</a:t>
            </a:r>
          </a:p>
          <a:p>
            <a:pPr>
              <a:buFont typeface="Wingdings" pitchFamily="2" charset="2"/>
              <a:buChar char="§"/>
            </a:pPr>
            <a:r>
              <a:rPr lang="en-US" sz="1400" b="1" dirty="0"/>
              <a:t>Firebase:</a:t>
            </a:r>
            <a:r>
              <a:rPr lang="en-US" sz="1400" dirty="0"/>
              <a:t> Real-time database with offline persistence and synchronization</a:t>
            </a:r>
          </a:p>
          <a:p>
            <a:pPr>
              <a:buFont typeface="Wingdings" pitchFamily="2" charset="2"/>
              <a:buChar char="§"/>
            </a:pPr>
            <a:r>
              <a:rPr lang="en-US" sz="1400" b="1" dirty="0"/>
              <a:t>Authentication:</a:t>
            </a:r>
            <a:r>
              <a:rPr lang="en-US" sz="1400" dirty="0"/>
              <a:t> Simple anonymous user identification</a:t>
            </a:r>
          </a:p>
          <a:p>
            <a:pPr marL="438150" indent="-285750">
              <a:buFont typeface="Wingdings" pitchFamily="2" charset="2"/>
              <a:buChar char="q"/>
            </a:pPr>
            <a:endParaRPr lang="en-US" sz="1600" b="1" dirty="0" smtClean="0"/>
          </a:p>
          <a:p>
            <a:pPr marL="152400" indent="0">
              <a:buNone/>
            </a:pPr>
            <a:endParaRPr lang="en-US" sz="1600" b="1" dirty="0" smtClean="0"/>
          </a:p>
          <a:p>
            <a:pPr marL="152400" indent="0">
              <a:buNone/>
            </a:pPr>
            <a:endParaRPr lang="en-US" sz="1600" b="1" dirty="0" smtClean="0"/>
          </a:p>
          <a:p>
            <a:pPr marL="438150" indent="-285750">
              <a:buFont typeface="Wingdings" pitchFamily="2" charset="2"/>
              <a:buChar char="q"/>
            </a:pPr>
            <a:r>
              <a:rPr lang="en-US" sz="1600" b="1" dirty="0" smtClean="0"/>
              <a:t> Development </a:t>
            </a:r>
            <a:r>
              <a:rPr lang="en-US" sz="1600" b="1" dirty="0"/>
              <a:t>Tools</a:t>
            </a:r>
          </a:p>
          <a:p>
            <a:pPr marL="152400" indent="0">
              <a:buNone/>
            </a:pPr>
            <a:r>
              <a:rPr lang="en-US" sz="1400" b="1" dirty="0" err="1" smtClean="0"/>
              <a:t>GitHub</a:t>
            </a:r>
            <a:r>
              <a:rPr lang="en-US" sz="1400" b="1" dirty="0" smtClean="0"/>
              <a:t> </a:t>
            </a:r>
            <a:r>
              <a:rPr lang="en-US" sz="1400" b="1" dirty="0"/>
              <a:t>Actions:</a:t>
            </a:r>
            <a:r>
              <a:rPr lang="en-US" sz="1400" dirty="0"/>
              <a:t> CI/CD </a:t>
            </a:r>
            <a:r>
              <a:rPr lang="en-US" sz="1400" dirty="0" smtClean="0"/>
              <a:t>pipeline</a:t>
            </a:r>
          </a:p>
          <a:p>
            <a:pPr marL="152400" indent="0">
              <a:buNone/>
            </a:pPr>
            <a:endParaRPr lang="en-US" sz="1400" dirty="0"/>
          </a:p>
          <a:p>
            <a:pPr marL="438150" indent="-285750">
              <a:buFont typeface="Wingdings" pitchFamily="2" charset="2"/>
              <a:buChar char="q"/>
            </a:pPr>
            <a:endParaRPr lang="en-US" sz="1600" b="1" dirty="0" smtClean="0"/>
          </a:p>
          <a:p>
            <a:pPr marL="152400" indent="0">
              <a:buNone/>
            </a:pPr>
            <a:endParaRPr lang="en-US" sz="1600" b="1" dirty="0"/>
          </a:p>
          <a:p>
            <a:pPr marL="438150" indent="-285750">
              <a:buFont typeface="Wingdings" pitchFamily="2" charset="2"/>
              <a:buChar char="q"/>
            </a:pPr>
            <a:endParaRPr lang="en-US" sz="1600" b="1" dirty="0" smtClean="0"/>
          </a:p>
          <a:p>
            <a:pPr marL="438150" indent="-285750">
              <a:buFont typeface="Wingdings" pitchFamily="2" charset="2"/>
              <a:buChar char="q"/>
            </a:pPr>
            <a:endParaRPr lang="en-US" sz="1600" b="1" dirty="0" smtClean="0"/>
          </a:p>
          <a:p>
            <a:pPr marL="438150" indent="-285750">
              <a:buFont typeface="Wingdings" pitchFamily="2" charset="2"/>
              <a:buChar char="q"/>
            </a:pPr>
            <a:r>
              <a:rPr lang="en-US" sz="1600" b="1" dirty="0" smtClean="0"/>
              <a:t>Data </a:t>
            </a:r>
            <a:r>
              <a:rPr lang="en-US" sz="1600" b="1" dirty="0"/>
              <a:t>Collection</a:t>
            </a:r>
          </a:p>
          <a:p>
            <a:r>
              <a:rPr lang="en-US" sz="1400" b="1" dirty="0"/>
              <a:t>Background Services API:</a:t>
            </a:r>
            <a:r>
              <a:rPr lang="en-US" sz="1400" dirty="0"/>
              <a:t> Passive metric collection</a:t>
            </a:r>
          </a:p>
          <a:p>
            <a:r>
              <a:rPr lang="en-US" sz="1400" b="1" dirty="0" err="1"/>
              <a:t>Geolocation</a:t>
            </a:r>
            <a:r>
              <a:rPr lang="en-US" sz="1400" b="1" dirty="0"/>
              <a:t> API:</a:t>
            </a:r>
            <a:r>
              <a:rPr lang="en-US" sz="1400" dirty="0"/>
              <a:t> Precise location tagging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endParaRPr sz="1300" dirty="0">
              <a:latin typeface="Manro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003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38150"/>
            <a:ext cx="7675200" cy="926700"/>
          </a:xfrm>
        </p:spPr>
        <p:txBody>
          <a:bodyPr/>
          <a:lstStyle/>
          <a:p>
            <a:r>
              <a:rPr lang="en-US" sz="4800" dirty="0" smtClean="0"/>
              <a:t>CONCLUSION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1276350"/>
            <a:ext cx="8839200" cy="2573700"/>
          </a:xfrm>
        </p:spPr>
        <p:txBody>
          <a:bodyPr/>
          <a:lstStyle/>
          <a:p>
            <a:pPr marL="495300" indent="-342900">
              <a:buFont typeface="Wingdings" pitchFamily="2" charset="2"/>
              <a:buChar char="v"/>
            </a:pPr>
            <a:r>
              <a:rPr lang="en-US" sz="2000" dirty="0"/>
              <a:t>Our </a:t>
            </a:r>
            <a:r>
              <a:rPr lang="en-US" sz="2000" dirty="0" err="1"/>
              <a:t>QoE</a:t>
            </a:r>
            <a:r>
              <a:rPr lang="en-US" sz="2000" dirty="0"/>
              <a:t> application addresses a critical problem in Cameroon's telecom sector: poor customer satisfaction (2.2/5) and high churn rates.</a:t>
            </a:r>
          </a:p>
          <a:p>
            <a:pPr marL="495300" indent="-342900">
              <a:buFont typeface="Wingdings" pitchFamily="2" charset="2"/>
              <a:buChar char="v"/>
            </a:pPr>
            <a:r>
              <a:rPr lang="en-US" sz="2000" dirty="0"/>
              <a:t>Built on React Native, this solution collects real user feedback with location data, creating accountability while providing operators with actionable insights to improve service quality where needed most.</a:t>
            </a:r>
          </a:p>
          <a:p>
            <a:pPr marL="495300" indent="-342900">
              <a:buFont typeface="Wingdings" pitchFamily="2" charset="2"/>
              <a:buChar char="v"/>
            </a:pPr>
            <a:r>
              <a:rPr lang="en-US" sz="2000" dirty="0"/>
              <a:t>The result: better network experiences for users and increased customer loyalty for operators.</a:t>
            </a:r>
          </a:p>
          <a:p>
            <a:pPr marL="15240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3765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713125" y="253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244" name="Google Shape;244;p38"/>
          <p:cNvSpPr/>
          <p:nvPr/>
        </p:nvSpPr>
        <p:spPr>
          <a:xfrm>
            <a:off x="1531125" y="1361700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>
            <a:off x="3495025" y="1361700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8"/>
          <p:cNvSpPr/>
          <p:nvPr/>
        </p:nvSpPr>
        <p:spPr>
          <a:xfrm>
            <a:off x="5458925" y="1361700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8"/>
          <p:cNvSpPr/>
          <p:nvPr/>
        </p:nvSpPr>
        <p:spPr>
          <a:xfrm>
            <a:off x="7422825" y="1361700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8"/>
          <p:cNvSpPr txBox="1"/>
          <p:nvPr/>
        </p:nvSpPr>
        <p:spPr>
          <a:xfrm flipH="1">
            <a:off x="713125" y="186257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Conduct market research and analyze the target audience to identify opportunities</a:t>
            </a:r>
            <a:endParaRPr sz="12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" name="Google Shape;249;p38"/>
          <p:cNvSpPr txBox="1"/>
          <p:nvPr/>
        </p:nvSpPr>
        <p:spPr>
          <a:xfrm flipH="1">
            <a:off x="2677025" y="186257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 the product or service by defining features, design, and functionality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8"/>
          <p:cNvSpPr txBox="1"/>
          <p:nvPr/>
        </p:nvSpPr>
        <p:spPr>
          <a:xfrm flipH="1">
            <a:off x="4640925" y="186257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Test the product with a group of users to receive feedback and improve the product</a:t>
            </a:r>
            <a:endParaRPr sz="12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 flipH="1">
            <a:off x="6604825" y="186257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Execute a marketing campaign to promote the product to the target audience</a:t>
            </a:r>
            <a:endParaRPr sz="12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2" name="Google Shape;252;p38"/>
          <p:cNvCxnSpPr>
            <a:stCxn id="244" idx="3"/>
            <a:endCxn id="245" idx="1"/>
          </p:cNvCxnSpPr>
          <p:nvPr/>
        </p:nvCxnSpPr>
        <p:spPr>
          <a:xfrm>
            <a:off x="1707525" y="14499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38"/>
          <p:cNvCxnSpPr>
            <a:stCxn id="245" idx="3"/>
            <a:endCxn id="246" idx="1"/>
          </p:cNvCxnSpPr>
          <p:nvPr/>
        </p:nvCxnSpPr>
        <p:spPr>
          <a:xfrm>
            <a:off x="3671425" y="14499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38"/>
          <p:cNvCxnSpPr>
            <a:stCxn id="246" idx="3"/>
            <a:endCxn id="247" idx="1"/>
          </p:cNvCxnSpPr>
          <p:nvPr/>
        </p:nvCxnSpPr>
        <p:spPr>
          <a:xfrm>
            <a:off x="5635325" y="14499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38"/>
          <p:cNvCxnSpPr>
            <a:stCxn id="244" idx="2"/>
            <a:endCxn id="248" idx="0"/>
          </p:cNvCxnSpPr>
          <p:nvPr/>
        </p:nvCxnSpPr>
        <p:spPr>
          <a:xfrm>
            <a:off x="1619325" y="15381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8"/>
          <p:cNvCxnSpPr>
            <a:stCxn id="245" idx="2"/>
            <a:endCxn id="249" idx="0"/>
          </p:cNvCxnSpPr>
          <p:nvPr/>
        </p:nvCxnSpPr>
        <p:spPr>
          <a:xfrm>
            <a:off x="3583225" y="15381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8"/>
          <p:cNvCxnSpPr>
            <a:stCxn id="246" idx="2"/>
            <a:endCxn id="250" idx="0"/>
          </p:cNvCxnSpPr>
          <p:nvPr/>
        </p:nvCxnSpPr>
        <p:spPr>
          <a:xfrm>
            <a:off x="5547125" y="15381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38"/>
          <p:cNvCxnSpPr>
            <a:stCxn id="247" idx="2"/>
            <a:endCxn id="251" idx="0"/>
          </p:cNvCxnSpPr>
          <p:nvPr/>
        </p:nvCxnSpPr>
        <p:spPr>
          <a:xfrm>
            <a:off x="7511025" y="15381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Google Shape;259;p38"/>
          <p:cNvSpPr/>
          <p:nvPr/>
        </p:nvSpPr>
        <p:spPr>
          <a:xfrm>
            <a:off x="1531125" y="3196150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8"/>
          <p:cNvSpPr/>
          <p:nvPr/>
        </p:nvSpPr>
        <p:spPr>
          <a:xfrm>
            <a:off x="3495025" y="3196150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8"/>
          <p:cNvSpPr/>
          <p:nvPr/>
        </p:nvSpPr>
        <p:spPr>
          <a:xfrm>
            <a:off x="5458925" y="3196150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8"/>
          <p:cNvSpPr/>
          <p:nvPr/>
        </p:nvSpPr>
        <p:spPr>
          <a:xfrm>
            <a:off x="7422825" y="3196150"/>
            <a:ext cx="176400" cy="1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8"/>
          <p:cNvSpPr txBox="1"/>
          <p:nvPr/>
        </p:nvSpPr>
        <p:spPr>
          <a:xfrm flipH="1">
            <a:off x="713125" y="369702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Release the product or service to the market with a comprehensive launch plan</a:t>
            </a:r>
            <a:endParaRPr sz="12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38"/>
          <p:cNvSpPr txBox="1"/>
          <p:nvPr/>
        </p:nvSpPr>
        <p:spPr>
          <a:xfrm flipH="1">
            <a:off x="2677025" y="369702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Provide customer support to ensure customer satisfaction</a:t>
            </a:r>
            <a:endParaRPr sz="12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38"/>
          <p:cNvSpPr txBox="1"/>
          <p:nvPr/>
        </p:nvSpPr>
        <p:spPr>
          <a:xfrm flipH="1">
            <a:off x="4640925" y="369702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Explore opportunities for growth and expansion of the product or service</a:t>
            </a:r>
            <a:endParaRPr sz="12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38"/>
          <p:cNvSpPr txBox="1"/>
          <p:nvPr/>
        </p:nvSpPr>
        <p:spPr>
          <a:xfrm flipH="1">
            <a:off x="6604825" y="369702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Continuously improve the product based on customer feedback and market trends</a:t>
            </a:r>
            <a:endParaRPr sz="12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7" name="Google Shape;267;p38"/>
          <p:cNvCxnSpPr>
            <a:stCxn id="259" idx="3"/>
            <a:endCxn id="260" idx="1"/>
          </p:cNvCxnSpPr>
          <p:nvPr/>
        </p:nvCxnSpPr>
        <p:spPr>
          <a:xfrm>
            <a:off x="1707525" y="32843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38"/>
          <p:cNvCxnSpPr>
            <a:stCxn id="260" idx="3"/>
            <a:endCxn id="261" idx="1"/>
          </p:cNvCxnSpPr>
          <p:nvPr/>
        </p:nvCxnSpPr>
        <p:spPr>
          <a:xfrm>
            <a:off x="3671425" y="32843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38"/>
          <p:cNvCxnSpPr>
            <a:stCxn id="261" idx="3"/>
            <a:endCxn id="262" idx="1"/>
          </p:cNvCxnSpPr>
          <p:nvPr/>
        </p:nvCxnSpPr>
        <p:spPr>
          <a:xfrm>
            <a:off x="5635325" y="32843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38"/>
          <p:cNvCxnSpPr>
            <a:stCxn id="259" idx="2"/>
            <a:endCxn id="263" idx="0"/>
          </p:cNvCxnSpPr>
          <p:nvPr/>
        </p:nvCxnSpPr>
        <p:spPr>
          <a:xfrm>
            <a:off x="1619325" y="33725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38"/>
          <p:cNvCxnSpPr>
            <a:stCxn id="260" idx="2"/>
            <a:endCxn id="264" idx="0"/>
          </p:cNvCxnSpPr>
          <p:nvPr/>
        </p:nvCxnSpPr>
        <p:spPr>
          <a:xfrm>
            <a:off x="3583225" y="33725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38"/>
          <p:cNvCxnSpPr>
            <a:stCxn id="261" idx="2"/>
            <a:endCxn id="265" idx="0"/>
          </p:cNvCxnSpPr>
          <p:nvPr/>
        </p:nvCxnSpPr>
        <p:spPr>
          <a:xfrm>
            <a:off x="5547125" y="33725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8"/>
          <p:cNvCxnSpPr>
            <a:stCxn id="262" idx="2"/>
            <a:endCxn id="266" idx="0"/>
          </p:cNvCxnSpPr>
          <p:nvPr/>
        </p:nvCxnSpPr>
        <p:spPr>
          <a:xfrm>
            <a:off x="7511025" y="33725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38"/>
          <p:cNvCxnSpPr>
            <a:endCxn id="244" idx="1"/>
          </p:cNvCxnSpPr>
          <p:nvPr/>
        </p:nvCxnSpPr>
        <p:spPr>
          <a:xfrm>
            <a:off x="-23175" y="1449900"/>
            <a:ext cx="155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38"/>
          <p:cNvCxnSpPr>
            <a:stCxn id="247" idx="3"/>
          </p:cNvCxnSpPr>
          <p:nvPr/>
        </p:nvCxnSpPr>
        <p:spPr>
          <a:xfrm>
            <a:off x="7599225" y="1449900"/>
            <a:ext cx="154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8"/>
          <p:cNvCxnSpPr>
            <a:endCxn id="259" idx="1"/>
          </p:cNvCxnSpPr>
          <p:nvPr/>
        </p:nvCxnSpPr>
        <p:spPr>
          <a:xfrm>
            <a:off x="-975" y="3284350"/>
            <a:ext cx="153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38"/>
          <p:cNvCxnSpPr/>
          <p:nvPr/>
        </p:nvCxnSpPr>
        <p:spPr>
          <a:xfrm>
            <a:off x="-5300" y="8353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8"/>
          <p:cNvCxnSpPr>
            <a:stCxn id="262" idx="3"/>
          </p:cNvCxnSpPr>
          <p:nvPr/>
        </p:nvCxnSpPr>
        <p:spPr>
          <a:xfrm>
            <a:off x="7599225" y="3284350"/>
            <a:ext cx="154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>
            <a:spLocks noGrp="1"/>
          </p:cNvSpPr>
          <p:nvPr>
            <p:ph type="title"/>
          </p:nvPr>
        </p:nvSpPr>
        <p:spPr>
          <a:xfrm>
            <a:off x="327675" y="240475"/>
            <a:ext cx="55395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310" name="Google Shape;310;p41"/>
          <p:cNvSpPr/>
          <p:nvPr/>
        </p:nvSpPr>
        <p:spPr>
          <a:xfrm>
            <a:off x="6647850" y="791287"/>
            <a:ext cx="437400" cy="4374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1"/>
          <p:cNvSpPr/>
          <p:nvPr/>
        </p:nvSpPr>
        <p:spPr>
          <a:xfrm>
            <a:off x="7291325" y="791287"/>
            <a:ext cx="437400" cy="4374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1"/>
          <p:cNvSpPr/>
          <p:nvPr/>
        </p:nvSpPr>
        <p:spPr>
          <a:xfrm>
            <a:off x="8009050" y="791287"/>
            <a:ext cx="437400" cy="4374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1"/>
          <p:cNvSpPr txBox="1"/>
          <p:nvPr/>
        </p:nvSpPr>
        <p:spPr>
          <a:xfrm>
            <a:off x="4294750" y="436120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3" name="Google Shape;323;p41"/>
          <p:cNvCxnSpPr/>
          <p:nvPr/>
        </p:nvCxnSpPr>
        <p:spPr>
          <a:xfrm>
            <a:off x="-5300" y="159557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28599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32"/>
          <p:cNvCxnSpPr/>
          <p:nvPr/>
        </p:nvCxnSpPr>
        <p:spPr>
          <a:xfrm>
            <a:off x="-5300" y="272402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32"/>
          <p:cNvSpPr txBox="1">
            <a:spLocks noGrp="1"/>
          </p:cNvSpPr>
          <p:nvPr>
            <p:ph type="title"/>
          </p:nvPr>
        </p:nvSpPr>
        <p:spPr>
          <a:xfrm>
            <a:off x="3636000" y="2769250"/>
            <a:ext cx="4794900" cy="1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STATEMENT</a:t>
            </a:r>
            <a:endParaRPr dirty="0"/>
          </a:p>
        </p:txBody>
      </p:sp>
      <p:sp>
        <p:nvSpPr>
          <p:cNvPr id="168" name="Google Shape;168;p32"/>
          <p:cNvSpPr txBox="1">
            <a:spLocks noGrp="1"/>
          </p:cNvSpPr>
          <p:nvPr>
            <p:ph type="title" idx="3"/>
          </p:nvPr>
        </p:nvSpPr>
        <p:spPr>
          <a:xfrm>
            <a:off x="3636000" y="290650"/>
            <a:ext cx="13674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69" name="Google Shape;169;p32"/>
          <p:cNvCxnSpPr/>
          <p:nvPr/>
        </p:nvCxnSpPr>
        <p:spPr>
          <a:xfrm>
            <a:off x="-5300" y="10366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32"/>
          <p:cNvCxnSpPr/>
          <p:nvPr/>
        </p:nvCxnSpPr>
        <p:spPr>
          <a:xfrm>
            <a:off x="-5300" y="1036650"/>
            <a:ext cx="342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Placeholder 5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4" r="16034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31"/>
          <p:cNvCxnSpPr/>
          <p:nvPr/>
        </p:nvCxnSpPr>
        <p:spPr>
          <a:xfrm>
            <a:off x="-5300" y="131127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327675" y="209100"/>
            <a:ext cx="46698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QoE MOBILE APPLICATION PROBLEM STATEMENT</a:t>
            </a:r>
            <a:endParaRPr dirty="0"/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791675" y="1432725"/>
            <a:ext cx="42057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endParaRPr lang="en-US" sz="1400" b="1" dirty="0"/>
          </a:p>
          <a:p>
            <a:r>
              <a:rPr lang="en-US" sz="1400" b="1" dirty="0"/>
              <a:t>Customer Dissatisfaction</a:t>
            </a:r>
            <a:r>
              <a:rPr lang="en-US" sz="1400" dirty="0"/>
              <a:t>: Average satisfaction rating of </a:t>
            </a:r>
            <a:r>
              <a:rPr lang="en-US" sz="1400" dirty="0" smtClean="0"/>
              <a:t>2.2/5 </a:t>
            </a:r>
            <a:endParaRPr lang="en-US" sz="1400" dirty="0"/>
          </a:p>
          <a:p>
            <a:r>
              <a:rPr lang="en-US" sz="1400" b="1" dirty="0"/>
              <a:t>Low Loyalty</a:t>
            </a:r>
            <a:r>
              <a:rPr lang="en-US" sz="1400" dirty="0"/>
              <a:t>: 85% use multiple SIM cards; 74% switch providers during network issues</a:t>
            </a:r>
          </a:p>
          <a:p>
            <a:r>
              <a:rPr lang="en-US" sz="1400" b="1" dirty="0"/>
              <a:t>Financial Impact</a:t>
            </a:r>
            <a:r>
              <a:rPr lang="en-US" sz="1400" dirty="0"/>
              <a:t>: Operators spend 7x more to acquire new customers than retain existing ones</a:t>
            </a:r>
          </a:p>
          <a:p>
            <a:r>
              <a:rPr lang="en-US" sz="1400" b="1" dirty="0"/>
              <a:t>Current Measurement Gap</a:t>
            </a:r>
            <a:r>
              <a:rPr lang="en-US" sz="1400" dirty="0"/>
              <a:t>: Traditional </a:t>
            </a:r>
            <a:r>
              <a:rPr lang="en-US" sz="1400" dirty="0" err="1"/>
              <a:t>QoS</a:t>
            </a:r>
            <a:r>
              <a:rPr lang="en-US" sz="1400" dirty="0"/>
              <a:t> metrics fail to capture customer experience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1025875" y="1046175"/>
            <a:ext cx="7675200" cy="9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Market Research </a:t>
            </a:r>
            <a:r>
              <a:rPr lang="en-US" b="1" dirty="0" smtClean="0"/>
              <a:t>Insights  </a:t>
            </a:r>
            <a:r>
              <a:rPr lang="en-US" b="1" dirty="0"/>
              <a:t/>
            </a:r>
            <a:br>
              <a:rPr lang="en-US" b="1" dirty="0"/>
            </a:br>
            <a:endParaRPr dirty="0"/>
          </a:p>
        </p:txBody>
      </p:sp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1025875" y="2295775"/>
            <a:ext cx="5144400" cy="21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latin typeface="Manrope" charset="0"/>
              </a:rPr>
              <a:t>User Frustrations</a:t>
            </a:r>
            <a:r>
              <a:rPr lang="en-US" dirty="0">
                <a:latin typeface="Manrope" charset="0"/>
              </a:rPr>
              <a:t>: Slow internet (57% of respondents)</a:t>
            </a:r>
          </a:p>
          <a:p>
            <a:r>
              <a:rPr lang="en-US" dirty="0">
                <a:latin typeface="Manrope" charset="0"/>
              </a:rPr>
              <a:t>Poor network coverage (43% of respondents)</a:t>
            </a:r>
          </a:p>
          <a:p>
            <a:r>
              <a:rPr lang="en-US" b="1" dirty="0">
                <a:latin typeface="Manrope" charset="0"/>
              </a:rPr>
              <a:t>Customer Response to Issues</a:t>
            </a:r>
            <a:r>
              <a:rPr lang="en-US" dirty="0">
                <a:latin typeface="Manrope" charset="0"/>
              </a:rPr>
              <a:t>: 62% toggle airplane mode as temporary fix</a:t>
            </a:r>
          </a:p>
          <a:p>
            <a:r>
              <a:rPr lang="en-US" dirty="0">
                <a:latin typeface="Manrope" charset="0"/>
              </a:rPr>
              <a:t>31% completely switch to different provider</a:t>
            </a:r>
          </a:p>
          <a:p>
            <a:r>
              <a:rPr lang="en-US" b="1" dirty="0">
                <a:latin typeface="Manrope" charset="0"/>
              </a:rPr>
              <a:t>Customer Perception</a:t>
            </a:r>
            <a:r>
              <a:rPr lang="en-US" dirty="0">
                <a:latin typeface="Manrope" charset="0"/>
              </a:rPr>
              <a:t>: 72% believe mobile operators don't care about their experience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nrope" charset="0"/>
            </a:endParaRPr>
          </a:p>
        </p:txBody>
      </p:sp>
      <p:cxnSp>
        <p:nvCxnSpPr>
          <p:cNvPr id="177" name="Google Shape;177;p33"/>
          <p:cNvCxnSpPr/>
          <p:nvPr/>
        </p:nvCxnSpPr>
        <p:spPr>
          <a:xfrm>
            <a:off x="-5300" y="201750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" name="Google Shape;1604;p52"/>
          <p:cNvGrpSpPr/>
          <p:nvPr/>
        </p:nvGrpSpPr>
        <p:grpSpPr>
          <a:xfrm>
            <a:off x="3012169" y="850522"/>
            <a:ext cx="709501" cy="670927"/>
            <a:chOff x="4102175" y="2252050"/>
            <a:chExt cx="641412" cy="641411"/>
          </a:xfrm>
        </p:grpSpPr>
        <p:grpSp>
          <p:nvGrpSpPr>
            <p:cNvPr id="37" name="Google Shape;1605;p52"/>
            <p:cNvGrpSpPr/>
            <p:nvPr/>
          </p:nvGrpSpPr>
          <p:grpSpPr>
            <a:xfrm>
              <a:off x="4102175" y="2252050"/>
              <a:ext cx="641412" cy="641400"/>
              <a:chOff x="5322600" y="2738950"/>
              <a:chExt cx="641412" cy="641400"/>
            </a:xfrm>
          </p:grpSpPr>
          <p:sp>
            <p:nvSpPr>
              <p:cNvPr id="47" name="Google Shape;1606;p52"/>
              <p:cNvSpPr/>
              <p:nvPr/>
            </p:nvSpPr>
            <p:spPr>
              <a:xfrm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rgbClr val="7030A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" name="Google Shape;1607;p52"/>
              <p:cNvSpPr/>
              <p:nvPr/>
            </p:nvSpPr>
            <p:spPr>
              <a:xfrm>
                <a:off x="5810712" y="2738961"/>
                <a:ext cx="153300" cy="1533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8" name="Google Shape;1608;p52"/>
            <p:cNvGrpSpPr/>
            <p:nvPr/>
          </p:nvGrpSpPr>
          <p:grpSpPr>
            <a:xfrm>
              <a:off x="4102175" y="2252050"/>
              <a:ext cx="641400" cy="641400"/>
              <a:chOff x="5322600" y="2738950"/>
              <a:chExt cx="641400" cy="641400"/>
            </a:xfrm>
          </p:grpSpPr>
          <p:sp>
            <p:nvSpPr>
              <p:cNvPr id="45" name="Google Shape;1609;p52"/>
              <p:cNvSpPr/>
              <p:nvPr/>
            </p:nvSpPr>
            <p:spPr>
              <a:xfrm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" name="Google Shape;1610;p52"/>
              <p:cNvSpPr/>
              <p:nvPr/>
            </p:nvSpPr>
            <p:spPr>
              <a:xfrm>
                <a:off x="5322612" y="2738961"/>
                <a:ext cx="153300" cy="1533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9" name="Google Shape;1611;p52"/>
            <p:cNvGrpSpPr/>
            <p:nvPr/>
          </p:nvGrpSpPr>
          <p:grpSpPr>
            <a:xfrm>
              <a:off x="4102175" y="2252050"/>
              <a:ext cx="641412" cy="641411"/>
              <a:chOff x="5322600" y="2738950"/>
              <a:chExt cx="641412" cy="641411"/>
            </a:xfrm>
          </p:grpSpPr>
          <p:sp>
            <p:nvSpPr>
              <p:cNvPr id="43" name="Google Shape;1612;p52"/>
              <p:cNvSpPr/>
              <p:nvPr/>
            </p:nvSpPr>
            <p:spPr>
              <a:xfrm rot="10800000"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" name="Google Shape;1613;p52"/>
              <p:cNvSpPr/>
              <p:nvPr/>
            </p:nvSpPr>
            <p:spPr>
              <a:xfrm>
                <a:off x="5810712" y="3227061"/>
                <a:ext cx="153300" cy="153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0" name="Google Shape;1614;p52"/>
            <p:cNvGrpSpPr/>
            <p:nvPr/>
          </p:nvGrpSpPr>
          <p:grpSpPr>
            <a:xfrm>
              <a:off x="4102175" y="2252050"/>
              <a:ext cx="641400" cy="641411"/>
              <a:chOff x="5322600" y="2738950"/>
              <a:chExt cx="641400" cy="641411"/>
            </a:xfrm>
          </p:grpSpPr>
          <p:sp>
            <p:nvSpPr>
              <p:cNvPr id="41" name="Google Shape;1615;p52"/>
              <p:cNvSpPr/>
              <p:nvPr/>
            </p:nvSpPr>
            <p:spPr>
              <a:xfrm rot="10800000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" name="Google Shape;1616;p52"/>
              <p:cNvSpPr/>
              <p:nvPr/>
            </p:nvSpPr>
            <p:spPr>
              <a:xfrm>
                <a:off x="5322612" y="3227061"/>
                <a:ext cx="153300" cy="1533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subTitle" idx="4"/>
          </p:nvPr>
        </p:nvSpPr>
        <p:spPr>
          <a:xfrm>
            <a:off x="5230277" y="1659200"/>
            <a:ext cx="2682300" cy="7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>
              <a:buFont typeface="Wingdings" pitchFamily="2" charset="2"/>
              <a:buChar char="q"/>
            </a:pPr>
            <a:r>
              <a:rPr lang="en-US" dirty="0"/>
              <a:t>Empowers users to report network experiences</a:t>
            </a:r>
            <a:endParaRPr dirty="0"/>
          </a:p>
        </p:txBody>
      </p:sp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327675" y="262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Solution: </a:t>
            </a:r>
            <a:r>
              <a:rPr lang="en-US" b="1" dirty="0" err="1"/>
              <a:t>QoE</a:t>
            </a:r>
            <a:r>
              <a:rPr lang="en-US" b="1" dirty="0"/>
              <a:t> Mobile Application</a:t>
            </a:r>
          </a:p>
        </p:txBody>
      </p:sp>
      <p:sp>
        <p:nvSpPr>
          <p:cNvPr id="186" name="Google Shape;186;p34"/>
          <p:cNvSpPr txBox="1">
            <a:spLocks noGrp="1"/>
          </p:cNvSpPr>
          <p:nvPr>
            <p:ph type="subTitle" idx="3"/>
          </p:nvPr>
        </p:nvSpPr>
        <p:spPr>
          <a:xfrm>
            <a:off x="995800" y="1659200"/>
            <a:ext cx="2682300" cy="7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Bridges gap between technical metrics (</a:t>
            </a:r>
            <a:r>
              <a:rPr lang="en-US" dirty="0" err="1"/>
              <a:t>QoS</a:t>
            </a:r>
            <a:r>
              <a:rPr lang="en-US" dirty="0"/>
              <a:t>) and user satisfaction (</a:t>
            </a:r>
            <a:r>
              <a:rPr lang="en-US" dirty="0" err="1"/>
              <a:t>QoE</a:t>
            </a:r>
            <a:r>
              <a:rPr lang="en-US" dirty="0"/>
              <a:t>) </a:t>
            </a:r>
          </a:p>
          <a:p>
            <a:pPr marL="342900" lvl="0" indent="-342900">
              <a:buFont typeface="Wingdings" pitchFamily="2" charset="2"/>
              <a:buChar char="q"/>
            </a:pPr>
            <a:endParaRPr dirty="0"/>
          </a:p>
        </p:txBody>
      </p:sp>
      <p:cxnSp>
        <p:nvCxnSpPr>
          <p:cNvPr id="187" name="Google Shape;187;p34"/>
          <p:cNvCxnSpPr/>
          <p:nvPr/>
        </p:nvCxnSpPr>
        <p:spPr>
          <a:xfrm>
            <a:off x="-5300" y="8353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34"/>
          <p:cNvCxnSpPr/>
          <p:nvPr/>
        </p:nvCxnSpPr>
        <p:spPr>
          <a:xfrm>
            <a:off x="-5300" y="24670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ectangle 3"/>
          <p:cNvSpPr/>
          <p:nvPr/>
        </p:nvSpPr>
        <p:spPr>
          <a:xfrm>
            <a:off x="990601" y="2876550"/>
            <a:ext cx="289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itchFamily="2" charset="2"/>
              <a:buChar char="q"/>
            </a:pPr>
            <a:r>
              <a:rPr lang="en-US" sz="1800" dirty="0">
                <a:latin typeface="Manrope" charset="0"/>
              </a:rPr>
              <a:t>Provides valuable location-tagged feedback to operators </a:t>
            </a:r>
          </a:p>
        </p:txBody>
      </p:sp>
      <p:sp>
        <p:nvSpPr>
          <p:cNvPr id="5" name="Rectangle 4"/>
          <p:cNvSpPr/>
          <p:nvPr/>
        </p:nvSpPr>
        <p:spPr>
          <a:xfrm>
            <a:off x="4648200" y="2999660"/>
            <a:ext cx="3581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800" dirty="0">
                <a:latin typeface="Manrope" charset="0"/>
              </a:rPr>
              <a:t>Combines passive monitoring with active user feedback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32"/>
          <p:cNvCxnSpPr/>
          <p:nvPr/>
        </p:nvCxnSpPr>
        <p:spPr>
          <a:xfrm>
            <a:off x="-5300" y="272402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32"/>
          <p:cNvSpPr txBox="1">
            <a:spLocks noGrp="1"/>
          </p:cNvSpPr>
          <p:nvPr>
            <p:ph type="title"/>
          </p:nvPr>
        </p:nvSpPr>
        <p:spPr>
          <a:xfrm>
            <a:off x="3636000" y="2769250"/>
            <a:ext cx="4794900" cy="1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PRODUCT PERSPECTIVE</a:t>
            </a:r>
            <a:endParaRPr dirty="0"/>
          </a:p>
        </p:txBody>
      </p:sp>
      <p:sp>
        <p:nvSpPr>
          <p:cNvPr id="168" name="Google Shape;168;p32"/>
          <p:cNvSpPr txBox="1">
            <a:spLocks noGrp="1"/>
          </p:cNvSpPr>
          <p:nvPr>
            <p:ph type="title" idx="3"/>
          </p:nvPr>
        </p:nvSpPr>
        <p:spPr>
          <a:xfrm>
            <a:off x="3636000" y="290650"/>
            <a:ext cx="13674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cxnSp>
        <p:nvCxnSpPr>
          <p:cNvPr id="169" name="Google Shape;169;p32"/>
          <p:cNvCxnSpPr/>
          <p:nvPr/>
        </p:nvCxnSpPr>
        <p:spPr>
          <a:xfrm>
            <a:off x="-5300" y="10366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32"/>
          <p:cNvCxnSpPr/>
          <p:nvPr/>
        </p:nvCxnSpPr>
        <p:spPr>
          <a:xfrm>
            <a:off x="-5300" y="1036650"/>
            <a:ext cx="342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Placeholder 5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4" r="1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8650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327675" y="253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Product Perspective</a:t>
            </a:r>
            <a:br>
              <a:rPr lang="en-US" b="1" dirty="0"/>
            </a:br>
            <a:endParaRPr dirty="0"/>
          </a:p>
        </p:txBody>
      </p:sp>
      <p:sp>
        <p:nvSpPr>
          <p:cNvPr id="194" name="Google Shape;194;p35"/>
          <p:cNvSpPr txBox="1">
            <a:spLocks noGrp="1"/>
          </p:cNvSpPr>
          <p:nvPr>
            <p:ph type="subTitle" idx="4"/>
          </p:nvPr>
        </p:nvSpPr>
        <p:spPr>
          <a:xfrm>
            <a:off x="1291417" y="1024908"/>
            <a:ext cx="2703600" cy="7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smtClean="0"/>
              <a:t>CLIENT-SIDE MOBILE APP</a:t>
            </a:r>
            <a:endParaRPr lang="en-US" dirty="0"/>
          </a:p>
        </p:txBody>
      </p:sp>
      <p:sp>
        <p:nvSpPr>
          <p:cNvPr id="195" name="Google Shape;195;p35"/>
          <p:cNvSpPr txBox="1">
            <a:spLocks noGrp="1"/>
          </p:cNvSpPr>
          <p:nvPr>
            <p:ph type="subTitle" idx="5"/>
          </p:nvPr>
        </p:nvSpPr>
        <p:spPr>
          <a:xfrm>
            <a:off x="1251661" y="1960696"/>
            <a:ext cx="2703600" cy="7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BACKEND INFRASTRUCTURE</a:t>
            </a:r>
            <a:endParaRPr dirty="0"/>
          </a:p>
        </p:txBody>
      </p:sp>
      <p:sp>
        <p:nvSpPr>
          <p:cNvPr id="196" name="Google Shape;196;p35"/>
          <p:cNvSpPr txBox="1">
            <a:spLocks noGrp="1"/>
          </p:cNvSpPr>
          <p:nvPr>
            <p:ph type="subTitle" idx="1"/>
          </p:nvPr>
        </p:nvSpPr>
        <p:spPr>
          <a:xfrm>
            <a:off x="3962400" y="885966"/>
            <a:ext cx="4434000" cy="10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 Gathers both passive and active feedback from users with minimal disruption to device performance. It supports background operation, adaptive prompts, and privacy-sensitive data tracking.</a:t>
            </a:r>
            <a:endParaRPr dirty="0"/>
          </a:p>
        </p:txBody>
      </p:sp>
      <p:sp>
        <p:nvSpPr>
          <p:cNvPr id="197" name="Google Shape;197;p35"/>
          <p:cNvSpPr txBox="1">
            <a:spLocks noGrp="1"/>
          </p:cNvSpPr>
          <p:nvPr>
            <p:ph type="subTitle" idx="2"/>
          </p:nvPr>
        </p:nvSpPr>
        <p:spPr>
          <a:xfrm>
            <a:off x="3962400" y="1914000"/>
            <a:ext cx="4434000" cy="10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 Receives, stores, and processes incoming data. This may involve cloud-hosted databases, authentication services, and scalable storage.</a:t>
            </a:r>
            <a:endParaRPr dirty="0"/>
          </a:p>
        </p:txBody>
      </p:sp>
      <p:sp>
        <p:nvSpPr>
          <p:cNvPr id="198" name="Google Shape;198;p35"/>
          <p:cNvSpPr txBox="1">
            <a:spLocks noGrp="1"/>
          </p:cNvSpPr>
          <p:nvPr>
            <p:ph type="subTitle" idx="3"/>
          </p:nvPr>
        </p:nvSpPr>
        <p:spPr>
          <a:xfrm>
            <a:off x="3799391" y="3028950"/>
            <a:ext cx="5063000" cy="12965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This involved handling data entry, validation, and cleaning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 Raw data collected was </a:t>
            </a:r>
            <a:r>
              <a:rPr lang="en-US" dirty="0"/>
              <a:t>reviewed and structured </a:t>
            </a:r>
            <a:r>
              <a:rPr lang="en-US" dirty="0" smtClean="0"/>
              <a:t>using : Python</a:t>
            </a:r>
          </a:p>
          <a:p>
            <a:r>
              <a:rPr lang="en-US" dirty="0" smtClean="0"/>
              <a:t>scripts</a:t>
            </a:r>
            <a:r>
              <a:rPr lang="en-US" dirty="0"/>
              <a:t>, Excel, and manual techniques to prepare it for </a:t>
            </a:r>
            <a:r>
              <a:rPr lang="en-US" dirty="0" smtClean="0"/>
              <a:t>reliable analysis.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199" name="Google Shape;199;p35"/>
          <p:cNvSpPr txBox="1">
            <a:spLocks noGrp="1"/>
          </p:cNvSpPr>
          <p:nvPr>
            <p:ph type="subTitle" idx="6"/>
          </p:nvPr>
        </p:nvSpPr>
        <p:spPr>
          <a:xfrm>
            <a:off x="1228470" y="3035625"/>
            <a:ext cx="2703600" cy="7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MANAGEMENT PIPELEINE</a:t>
            </a:r>
            <a:endParaRPr dirty="0"/>
          </a:p>
        </p:txBody>
      </p:sp>
      <p:cxnSp>
        <p:nvCxnSpPr>
          <p:cNvPr id="200" name="Google Shape;200;p35"/>
          <p:cNvCxnSpPr/>
          <p:nvPr/>
        </p:nvCxnSpPr>
        <p:spPr>
          <a:xfrm>
            <a:off x="-5300" y="8353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35"/>
          <p:cNvCxnSpPr/>
          <p:nvPr/>
        </p:nvCxnSpPr>
        <p:spPr>
          <a:xfrm>
            <a:off x="-38100" y="18097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35"/>
          <p:cNvCxnSpPr/>
          <p:nvPr/>
        </p:nvCxnSpPr>
        <p:spPr>
          <a:xfrm>
            <a:off x="-38100" y="29527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5"/>
          <p:cNvSpPr txBox="1"/>
          <p:nvPr/>
        </p:nvSpPr>
        <p:spPr>
          <a:xfrm>
            <a:off x="526900" y="116271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dk2"/>
                </a:solidFill>
                <a:latin typeface="Carattere"/>
                <a:ea typeface="Carattere"/>
                <a:cs typeface="Carattere"/>
                <a:sym typeface="Carattere"/>
              </a:rPr>
              <a:t>01</a:t>
            </a:r>
            <a:endParaRPr sz="4400" dirty="0">
              <a:solidFill>
                <a:schemeClr val="dk2"/>
              </a:solidFill>
              <a:latin typeface="Carattere"/>
              <a:ea typeface="Carattere"/>
              <a:cs typeface="Carattere"/>
              <a:sym typeface="Carattere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493770" y="219075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dk2"/>
                </a:solidFill>
                <a:latin typeface="Carattere"/>
                <a:ea typeface="Carattere"/>
                <a:cs typeface="Carattere"/>
                <a:sym typeface="Carattere"/>
              </a:rPr>
              <a:t>02</a:t>
            </a:r>
            <a:endParaRPr sz="4400" dirty="0">
              <a:solidFill>
                <a:schemeClr val="dk2"/>
              </a:solidFill>
              <a:latin typeface="Carattere"/>
              <a:ea typeface="Carattere"/>
              <a:cs typeface="Carattere"/>
              <a:sym typeface="Carattere"/>
            </a:endParaRPr>
          </a:p>
        </p:txBody>
      </p:sp>
      <p:sp>
        <p:nvSpPr>
          <p:cNvPr id="205" name="Google Shape;205;p35"/>
          <p:cNvSpPr txBox="1"/>
          <p:nvPr/>
        </p:nvSpPr>
        <p:spPr>
          <a:xfrm>
            <a:off x="493770" y="31659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dk2"/>
                </a:solidFill>
                <a:latin typeface="Carattere"/>
                <a:ea typeface="Carattere"/>
                <a:cs typeface="Carattere"/>
                <a:sym typeface="Carattere"/>
              </a:rPr>
              <a:t>03</a:t>
            </a:r>
            <a:endParaRPr sz="4400" dirty="0">
              <a:solidFill>
                <a:schemeClr val="dk2"/>
              </a:solidFill>
              <a:latin typeface="Carattere"/>
              <a:ea typeface="Carattere"/>
              <a:cs typeface="Carattere"/>
              <a:sym typeface="Carattere"/>
            </a:endParaRPr>
          </a:p>
        </p:txBody>
      </p:sp>
      <p:cxnSp>
        <p:nvCxnSpPr>
          <p:cNvPr id="15" name="Google Shape;202;p35"/>
          <p:cNvCxnSpPr/>
          <p:nvPr/>
        </p:nvCxnSpPr>
        <p:spPr>
          <a:xfrm>
            <a:off x="0" y="39433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327675" y="253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MONETIZATION STRATEGIES</a:t>
            </a:r>
            <a:endParaRPr dirty="0"/>
          </a:p>
        </p:txBody>
      </p:sp>
      <p:sp>
        <p:nvSpPr>
          <p:cNvPr id="211" name="Google Shape;211;p36"/>
          <p:cNvSpPr txBox="1">
            <a:spLocks noGrp="1"/>
          </p:cNvSpPr>
          <p:nvPr>
            <p:ph type="subTitle" idx="1"/>
          </p:nvPr>
        </p:nvSpPr>
        <p:spPr>
          <a:xfrm>
            <a:off x="995800" y="1398847"/>
            <a:ext cx="231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/>
            <a:r>
              <a:rPr lang="en-US" sz="1100" dirty="0"/>
              <a:t>Offer anonymized, aggregated data dashboards or reports to network providers to help them understand coverage gaps, performance issues, and customer sentiment.</a:t>
            </a:r>
            <a:endParaRPr sz="1100" dirty="0"/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2"/>
          </p:nvPr>
        </p:nvSpPr>
        <p:spPr>
          <a:xfrm>
            <a:off x="3555586" y="1398847"/>
            <a:ext cx="231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/>
            <a:r>
              <a:rPr lang="en-US" sz="1100" dirty="0"/>
              <a:t>Provide data-driven services to regulatory bodies or ministries (e.g., Ministry of Telecommunications) for compliance monitoring and policy development</a:t>
            </a:r>
            <a:endParaRPr sz="1100" dirty="0"/>
          </a:p>
        </p:txBody>
      </p:sp>
      <p:sp>
        <p:nvSpPr>
          <p:cNvPr id="213" name="Google Shape;213;p36"/>
          <p:cNvSpPr txBox="1">
            <a:spLocks noGrp="1"/>
          </p:cNvSpPr>
          <p:nvPr>
            <p:ph type="subTitle" idx="3"/>
          </p:nvPr>
        </p:nvSpPr>
        <p:spPr>
          <a:xfrm>
            <a:off x="685800" y="3364251"/>
            <a:ext cx="262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1100" dirty="0"/>
              <a:t>Partner with NGOs, </a:t>
            </a:r>
            <a:r>
              <a:rPr lang="en-US" sz="1100" dirty="0" smtClean="0"/>
              <a:t>development agencies, or private sponsors interested in digital inclusion or infrastructure monitoring.</a:t>
            </a:r>
          </a:p>
          <a:p>
            <a:pPr algn="ctr"/>
            <a:r>
              <a:rPr lang="en-US" sz="1100" dirty="0" smtClean="0"/>
              <a:t/>
            </a:r>
            <a:br>
              <a:rPr lang="en-US" sz="1100" dirty="0" smtClean="0"/>
            </a:br>
            <a:endParaRPr sz="1100" dirty="0"/>
          </a:p>
        </p:txBody>
      </p:sp>
      <p:sp>
        <p:nvSpPr>
          <p:cNvPr id="214" name="Google Shape;214;p36"/>
          <p:cNvSpPr txBox="1">
            <a:spLocks noGrp="1"/>
          </p:cNvSpPr>
          <p:nvPr>
            <p:ph type="subTitle" idx="4"/>
          </p:nvPr>
        </p:nvSpPr>
        <p:spPr>
          <a:xfrm>
            <a:off x="3555586" y="3364251"/>
            <a:ext cx="231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/>
            <a:r>
              <a:rPr lang="en-US" sz="1100" dirty="0"/>
              <a:t>Offer cleaned and structured datasets to universities or research institutions studying digital infrastructure, urban planning, or ICT.</a:t>
            </a:r>
            <a:endParaRPr sz="1100" dirty="0"/>
          </a:p>
        </p:txBody>
      </p:sp>
      <p:sp>
        <p:nvSpPr>
          <p:cNvPr id="215" name="Google Shape;215;p36"/>
          <p:cNvSpPr txBox="1">
            <a:spLocks noGrp="1"/>
          </p:cNvSpPr>
          <p:nvPr>
            <p:ph type="subTitle" idx="7"/>
          </p:nvPr>
        </p:nvSpPr>
        <p:spPr>
          <a:xfrm>
            <a:off x="995800" y="905563"/>
            <a:ext cx="2315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400" dirty="0" smtClean="0"/>
              <a:t>1. Aggregated Insights For Isps &amp; Telecom Operators</a:t>
            </a:r>
            <a:endParaRPr lang="en-US" sz="1400" dirty="0"/>
          </a:p>
        </p:txBody>
      </p:sp>
      <p:sp>
        <p:nvSpPr>
          <p:cNvPr id="216" name="Google Shape;216;p36"/>
          <p:cNvSpPr txBox="1">
            <a:spLocks noGrp="1"/>
          </p:cNvSpPr>
          <p:nvPr>
            <p:ph type="subTitle" idx="8"/>
          </p:nvPr>
        </p:nvSpPr>
        <p:spPr>
          <a:xfrm>
            <a:off x="3555586" y="905563"/>
            <a:ext cx="231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400" dirty="0"/>
              <a:t>2. Regulatory &amp; Government Contracts</a:t>
            </a:r>
            <a:endParaRPr sz="1400"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subTitle" idx="9"/>
          </p:nvPr>
        </p:nvSpPr>
        <p:spPr>
          <a:xfrm>
            <a:off x="6115373" y="905563"/>
            <a:ext cx="231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400" dirty="0"/>
              <a:t>3. Freemium Analytics Tools</a:t>
            </a:r>
            <a:endParaRPr lang="en-US" sz="1400" dirty="0">
              <a:effectLst/>
            </a:endParaRPr>
          </a:p>
        </p:txBody>
      </p:sp>
      <p:sp>
        <p:nvSpPr>
          <p:cNvPr id="218" name="Google Shape;218;p36"/>
          <p:cNvSpPr txBox="1">
            <a:spLocks noGrp="1"/>
          </p:cNvSpPr>
          <p:nvPr>
            <p:ph type="subTitle" idx="5"/>
          </p:nvPr>
        </p:nvSpPr>
        <p:spPr>
          <a:xfrm>
            <a:off x="6115373" y="1398847"/>
            <a:ext cx="231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Launching an e-commerce platform to expand the reach of the business and increase online sales</a:t>
            </a:r>
            <a:endParaRPr dirty="0"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6"/>
          </p:nvPr>
        </p:nvSpPr>
        <p:spPr>
          <a:xfrm>
            <a:off x="6115373" y="3364251"/>
            <a:ext cx="231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/>
            <a:r>
              <a:rPr lang="en-US" dirty="0"/>
              <a:t>Open APIs for third-party app developers or startups needing mobile network </a:t>
            </a:r>
            <a:r>
              <a:rPr lang="en-US" dirty="0" err="1"/>
              <a:t>QoE</a:t>
            </a:r>
            <a:r>
              <a:rPr lang="en-US" dirty="0"/>
              <a:t> </a:t>
            </a:r>
            <a:r>
              <a:rPr lang="en-US" dirty="0" smtClean="0"/>
              <a:t>data.</a:t>
            </a:r>
            <a:endParaRPr dirty="0"/>
          </a:p>
        </p:txBody>
      </p:sp>
      <p:sp>
        <p:nvSpPr>
          <p:cNvPr id="220" name="Google Shape;220;p36"/>
          <p:cNvSpPr txBox="1">
            <a:spLocks noGrp="1"/>
          </p:cNvSpPr>
          <p:nvPr>
            <p:ph type="subTitle" idx="13"/>
          </p:nvPr>
        </p:nvSpPr>
        <p:spPr>
          <a:xfrm>
            <a:off x="995800" y="2867745"/>
            <a:ext cx="2315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400" dirty="0"/>
              <a:t>4. Sponsorships or Public-Private Partnerships</a:t>
            </a:r>
            <a:endParaRPr sz="1400" dirty="0"/>
          </a:p>
        </p:txBody>
      </p:sp>
      <p:sp>
        <p:nvSpPr>
          <p:cNvPr id="221" name="Google Shape;221;p36"/>
          <p:cNvSpPr txBox="1">
            <a:spLocks noGrp="1"/>
          </p:cNvSpPr>
          <p:nvPr>
            <p:ph type="subTitle" idx="14"/>
          </p:nvPr>
        </p:nvSpPr>
        <p:spPr>
          <a:xfrm>
            <a:off x="3555586" y="2867752"/>
            <a:ext cx="231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400" dirty="0">
                <a:latin typeface="Manrope" charset="0"/>
              </a:rPr>
              <a:t>5. Academic and Research Access</a:t>
            </a:r>
            <a:endParaRPr sz="1400" dirty="0">
              <a:latin typeface="Manrope" charset="0"/>
            </a:endParaRPr>
          </a:p>
        </p:txBody>
      </p:sp>
      <p:sp>
        <p:nvSpPr>
          <p:cNvPr id="222" name="Google Shape;222;p36"/>
          <p:cNvSpPr txBox="1">
            <a:spLocks noGrp="1"/>
          </p:cNvSpPr>
          <p:nvPr>
            <p:ph type="subTitle" idx="15"/>
          </p:nvPr>
        </p:nvSpPr>
        <p:spPr>
          <a:xfrm>
            <a:off x="6115373" y="2867752"/>
            <a:ext cx="231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400" dirty="0">
                <a:latin typeface="Manrope" charset="0"/>
              </a:rPr>
              <a:t>6</a:t>
            </a:r>
            <a:r>
              <a:rPr lang="en-US" sz="1400" dirty="0" smtClean="0">
                <a:latin typeface="Manrope" charset="0"/>
              </a:rPr>
              <a:t>. </a:t>
            </a:r>
            <a:r>
              <a:rPr lang="en-US" sz="1400" dirty="0">
                <a:latin typeface="Manrope" charset="0"/>
              </a:rPr>
              <a:t>API Access for Developers</a:t>
            </a:r>
            <a:endParaRPr sz="1400" dirty="0">
              <a:latin typeface="Manrope" charset="0"/>
            </a:endParaRPr>
          </a:p>
        </p:txBody>
      </p:sp>
      <p:cxnSp>
        <p:nvCxnSpPr>
          <p:cNvPr id="223" name="Google Shape;223;p36"/>
          <p:cNvCxnSpPr/>
          <p:nvPr/>
        </p:nvCxnSpPr>
        <p:spPr>
          <a:xfrm>
            <a:off x="-5300" y="8353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6"/>
          <p:cNvCxnSpPr/>
          <p:nvPr/>
        </p:nvCxnSpPr>
        <p:spPr>
          <a:xfrm>
            <a:off x="-5300" y="286810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" name="Google Shape;5179;p60"/>
          <p:cNvGrpSpPr/>
          <p:nvPr/>
        </p:nvGrpSpPr>
        <p:grpSpPr>
          <a:xfrm>
            <a:off x="4973961" y="239401"/>
            <a:ext cx="724609" cy="529265"/>
            <a:chOff x="5626763" y="2013829"/>
            <a:chExt cx="351722" cy="274788"/>
          </a:xfrm>
        </p:grpSpPr>
        <p:sp>
          <p:nvSpPr>
            <p:cNvPr id="18" name="Google Shape;5180;p60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181;p60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82;p60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183;p60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184;p60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185;p60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186;p60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87;p60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88;p60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189;p60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2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 Sustainability by Slidesgo">
  <a:themeElements>
    <a:clrScheme name="Simple Light">
      <a:dk1>
        <a:srgbClr val="2B3D2D"/>
      </a:dk1>
      <a:lt1>
        <a:srgbClr val="EBE8DE"/>
      </a:lt1>
      <a:dk2>
        <a:srgbClr val="365F3C"/>
      </a:dk2>
      <a:lt2>
        <a:srgbClr val="EEEEE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B3D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1400</Words>
  <Application>Microsoft Office PowerPoint</Application>
  <PresentationFormat>On-screen Show (16:9)</PresentationFormat>
  <Paragraphs>326</Paragraphs>
  <Slides>27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Arial</vt:lpstr>
      <vt:lpstr>Wingdings</vt:lpstr>
      <vt:lpstr>Raleway</vt:lpstr>
      <vt:lpstr>Manrope</vt:lpstr>
      <vt:lpstr>Carattere</vt:lpstr>
      <vt:lpstr>Inter</vt:lpstr>
      <vt:lpstr>Rockwell</vt:lpstr>
      <vt:lpstr>Copperplate Gothic Light</vt:lpstr>
      <vt:lpstr>Anaheim</vt:lpstr>
      <vt:lpstr>Nunito Light</vt:lpstr>
      <vt:lpstr>DM Sans</vt:lpstr>
      <vt:lpstr>Open Sans</vt:lpstr>
      <vt:lpstr>Corporate Sustainability by Slidesgo</vt:lpstr>
      <vt:lpstr>TASK 3: REQUIREMENT ANALYSIS</vt:lpstr>
      <vt:lpstr>TABLE OF CONTENTS</vt:lpstr>
      <vt:lpstr>PROBLEM STATEMENT</vt:lpstr>
      <vt:lpstr>QoE MOBILE APPLICATION PROBLEM STATEMENT</vt:lpstr>
      <vt:lpstr>Market Research Insights   </vt:lpstr>
      <vt:lpstr>Solution: QoE Mobile Application</vt:lpstr>
      <vt:lpstr>PRODUCT PERSPECTIVE</vt:lpstr>
      <vt:lpstr>Product Perspective </vt:lpstr>
      <vt:lpstr>MONETIZATION STRATEGIES</vt:lpstr>
      <vt:lpstr>FUNCTIONAL AND NON-FUNCTIONAL REQUIREMENTS</vt:lpstr>
      <vt:lpstr>MVP Scope (v1.0)</vt:lpstr>
      <vt:lpstr>FUNCTIONAL REQUIREMENTS</vt:lpstr>
      <vt:lpstr>NON-FUNCTIONAL REQUIREMENTS</vt:lpstr>
      <vt:lpstr> REQUIREMENTS PRIORITIZATION</vt:lpstr>
      <vt:lpstr>Future Enhancements (Post-MVP)</vt:lpstr>
      <vt:lpstr>ANALYSIS OF REQUIREMENTS GATHERED</vt:lpstr>
      <vt:lpstr>REQUIREMENTS REVIEW &amp; ANALYSIS PROCESS</vt:lpstr>
      <vt:lpstr>REQUIREMENTS REVIEW &amp; ANALYSIS PROCESS</vt:lpstr>
      <vt:lpstr>PowerPoint Presentation</vt:lpstr>
      <vt:lpstr>PowerPoint Presentation</vt:lpstr>
      <vt:lpstr>PowerPoint Presentation</vt:lpstr>
      <vt:lpstr>BENEFITS OF APPLICATION TO STAKEHOLDERS</vt:lpstr>
      <vt:lpstr>TOOLS AND TECHNOLOGIES</vt:lpstr>
      <vt:lpstr>PowerPoint Presentation</vt:lpstr>
      <vt:lpstr>CONCLUSION</vt:lpstr>
      <vt:lpstr>PROJECT TIMELINE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3: REQUIREMENT ANALYSIS</dc:title>
  <dc:creator>Agyingi</dc:creator>
  <cp:lastModifiedBy>ALL COMPUTERS</cp:lastModifiedBy>
  <cp:revision>36</cp:revision>
  <dcterms:modified xsi:type="dcterms:W3CDTF">2025-05-05T19:03:01Z</dcterms:modified>
</cp:coreProperties>
</file>